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534" r:id="rId3"/>
    <p:sldId id="535" r:id="rId4"/>
    <p:sldId id="538" r:id="rId5"/>
    <p:sldId id="539" r:id="rId6"/>
    <p:sldId id="540" r:id="rId7"/>
    <p:sldId id="541" r:id="rId8"/>
    <p:sldId id="542" r:id="rId9"/>
    <p:sldId id="550" r:id="rId10"/>
    <p:sldId id="544" r:id="rId11"/>
    <p:sldId id="545" r:id="rId12"/>
    <p:sldId id="547" r:id="rId13"/>
    <p:sldId id="548" r:id="rId14"/>
    <p:sldId id="549" r:id="rId1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2"/>
    <p:restoredTop sz="79652" autoAdjust="0"/>
  </p:normalViewPr>
  <p:slideViewPr>
    <p:cSldViewPr snapToGrid="0" snapToObjects="1">
      <p:cViewPr varScale="1">
        <p:scale>
          <a:sx n="97" d="100"/>
          <a:sy n="97" d="100"/>
        </p:scale>
        <p:origin x="200"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presentation we discuss multiple regression models and how they can be implanted</a:t>
            </a:r>
            <a:r>
              <a:rPr lang="en-US" baseline="0" dirty="0"/>
              <a:t> using R. We provide additional examples and discuss the throughout the presentation.</a:t>
            </a:r>
            <a:endParaRPr lang="en-US" dirty="0"/>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54275"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13</a:t>
            </a:r>
          </a:p>
        </p:txBody>
      </p:sp>
      <p:sp>
        <p:nvSpPr>
          <p:cNvPr id="54276"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54277"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54278" name="Rectangle 6"/>
          <p:cNvSpPr>
            <a:spLocks noGrp="1" noRot="1" noChangeAspect="1" noChangeArrowheads="1" noTextEdit="1"/>
          </p:cNvSpPr>
          <p:nvPr>
            <p:ph type="sldImg"/>
          </p:nvPr>
        </p:nvSpPr>
        <p:spPr>
          <a:xfrm>
            <a:off x="393700" y="692150"/>
            <a:ext cx="6070600" cy="3416300"/>
          </a:xfrm>
          <a:ln cap="flat"/>
        </p:spPr>
      </p:sp>
      <p:sp>
        <p:nvSpPr>
          <p:cNvPr id="54279" name="Rectangle 7"/>
          <p:cNvSpPr>
            <a:spLocks noGrp="1" noChangeArrowheads="1"/>
          </p:cNvSpPr>
          <p:nvPr>
            <p:ph type="body" idx="1"/>
          </p:nvPr>
        </p:nvSpPr>
        <p:spPr>
          <a:noFill/>
          <a:ln w="9525"/>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hypothesis tests are being considered for multiple regression models. The first one is an F-test and the second one is a t-test. F-tests check to see if the overall model makes sense. In this case, the null hypothesis is that all the coefficients in the model are equal to 0. In other words, the test wants to check to see if there is at least one variable that has a statistically significant relationship with the target variable Y. The t-test on the other hand checks each coefficient individually. The null hypothesis for each of the t-tests is that that particular coefficient is equal to 0. Ideally, we want the p value associated with F-test and t-test to be small enough so that we can reject the null hypothesis. In other words, we want to see the statistically significant relationship between variables and the target. </a:t>
            </a:r>
          </a:p>
          <a:p>
            <a:endParaRPr lang="en-US" dirty="0"/>
          </a:p>
        </p:txBody>
      </p:sp>
    </p:spTree>
    <p:extLst>
      <p:ext uri="{BB962C8B-B14F-4D97-AF65-F5344CB8AC3E}">
        <p14:creationId xmlns:p14="http://schemas.microsoft.com/office/powerpoint/2010/main" val="2681459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we described before, a rejection of the null hypothesis for the F-test indicates that there is at least one independent variable that is adding significant predictability for Y. In the previous example, the F value was 28.63 which resulted in the p value being very small. Therefore, we would be very comfortable to say that there is at least one variable that has important predictability for Y.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604684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Similar to linear regression, a t-test of the slope is used to determine whether the slope of the regression line is different from zero. Note that this test is done for each coefficient individually. If the p value is small enough, we can reject this null hypothesis, and we can make the conclusion that there is a statistically significant relationship between that predictor and the target variable Y.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81681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5632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15</a:t>
            </a:r>
          </a:p>
        </p:txBody>
      </p:sp>
      <p:sp>
        <p:nvSpPr>
          <p:cNvPr id="5632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5632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56326" name="Rectangle 6"/>
          <p:cNvSpPr>
            <a:spLocks noGrp="1" noRot="1" noChangeAspect="1" noChangeArrowheads="1" noTextEdit="1"/>
          </p:cNvSpPr>
          <p:nvPr>
            <p:ph type="sldImg"/>
          </p:nvPr>
        </p:nvSpPr>
        <p:spPr>
          <a:xfrm>
            <a:off x="393700" y="692150"/>
            <a:ext cx="6070600" cy="3416300"/>
          </a:xfrm>
          <a:ln cap="flat"/>
        </p:spPr>
      </p:sp>
      <p:sp>
        <p:nvSpPr>
          <p:cNvPr id="56327" name="Rectangle 7"/>
          <p:cNvSpPr>
            <a:spLocks noGrp="1" noChangeArrowheads="1"/>
          </p:cNvSpPr>
          <p:nvPr>
            <p:ph type="body" idx="1"/>
          </p:nvPr>
        </p:nvSpPr>
        <p:spPr>
          <a:noFill/>
          <a:ln w="9525"/>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Considering the previous example, we can see that the p value associated to the t-test of coefficients both for the square feet as well as the age are very small, and therefore we can conclude that they are both statistically significant in predicting the price of the house. One should note that normally five percent is considered as a threshold for values. Below five percent is considered as statistically significant, although other values such as 10% and 15% can be used as well. </a:t>
            </a:r>
          </a:p>
          <a:p>
            <a:endParaRPr lang="en-US" dirty="0"/>
          </a:p>
        </p:txBody>
      </p:sp>
    </p:spTree>
    <p:extLst>
      <p:ext uri="{BB962C8B-B14F-4D97-AF65-F5344CB8AC3E}">
        <p14:creationId xmlns:p14="http://schemas.microsoft.com/office/powerpoint/2010/main" val="108461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have a quick look at the implementation of the example in R. In this case we can define the market prices in thousands of dollars, as well as the square feet of the house and the house age as three different variables. We can use the same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and define a model. In this case model is equal to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market </a:t>
            </a:r>
            <a:r>
              <a:rPr lang="en-US" sz="1200" kern="1200" dirty="0" err="1">
                <a:solidFill>
                  <a:schemeClr val="tx1"/>
                </a:solidFill>
                <a:effectLst/>
                <a:latin typeface="+mn-lt"/>
                <a:ea typeface="+mn-ea"/>
                <a:cs typeface="+mn-cs"/>
              </a:rPr>
              <a:t>price_K</a:t>
            </a:r>
            <a:r>
              <a:rPr lang="en-US" sz="1200" kern="1200" dirty="0">
                <a:solidFill>
                  <a:schemeClr val="tx1"/>
                </a:solidFill>
                <a:effectLst/>
                <a:latin typeface="+mn-lt"/>
                <a:ea typeface="+mn-ea"/>
                <a:cs typeface="+mn-cs"/>
              </a:rPr>
              <a:t>, which is the price of the house in thousands of dollars, is predicted against square feet plus the house age. In this case, as you can see, the plus sign shows that we are using two independent variables, square feet and the house age. Showing the summary of the model, we can see the distribution of the residuals as well as the coefficient values and the p value associated to the t-test for each of the coefficients. </a:t>
            </a:r>
            <a:r>
              <a:rPr lang="en-US" sz="1200" kern="1200">
                <a:solidFill>
                  <a:schemeClr val="tx1"/>
                </a:solidFill>
                <a:effectLst/>
                <a:latin typeface="+mn-lt"/>
                <a:ea typeface="+mn-ea"/>
                <a:cs typeface="+mn-cs"/>
              </a:rPr>
              <a:t>The F-statistic is also shown at the end, and the p value associated with the F-statistic is shown to be very small. </a:t>
            </a:r>
            <a:endParaRPr lang="en-US"/>
          </a:p>
        </p:txBody>
      </p:sp>
      <p:sp>
        <p:nvSpPr>
          <p:cNvPr id="4" name="Slide Number Placeholder 3"/>
          <p:cNvSpPr>
            <a:spLocks noGrp="1"/>
          </p:cNvSpPr>
          <p:nvPr>
            <p:ph type="sldNum" sz="quarter" idx="5"/>
          </p:nvPr>
        </p:nvSpPr>
        <p:spPr/>
        <p:txBody>
          <a:bodyPr/>
          <a:lstStyle/>
          <a:p>
            <a:fld id="{AD06AC3C-2068-4A88-982F-9859BB4885A0}" type="slidenum">
              <a:rPr lang="en-US" smtClean="0"/>
              <a:t>14</a:t>
            </a:fld>
            <a:endParaRPr lang="en-US"/>
          </a:p>
        </p:txBody>
      </p:sp>
    </p:spTree>
    <p:extLst>
      <p:ext uri="{BB962C8B-B14F-4D97-AF65-F5344CB8AC3E}">
        <p14:creationId xmlns:p14="http://schemas.microsoft.com/office/powerpoint/2010/main" val="4293569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Multiple regression is similar to simple liner regression</a:t>
            </a:r>
            <a:r>
              <a:rPr lang="en-US" baseline="0" dirty="0"/>
              <a:t> and</a:t>
            </a:r>
            <a:r>
              <a:rPr lang="en-US" dirty="0"/>
              <a:t> involves a single dependent variable but two or more independent variables. It is a statistical technique that simultaneously develops a mathematical relationship between two or more independent variables and a continuous dependent variable. </a:t>
            </a:r>
            <a:r>
              <a:rPr lang="en-US" sz="1200" b="0" i="0" kern="1200" dirty="0">
                <a:solidFill>
                  <a:schemeClr val="tx1"/>
                </a:solidFill>
                <a:effectLst/>
                <a:latin typeface="+mn-lt"/>
                <a:ea typeface="+mn-ea"/>
                <a:cs typeface="+mn-cs"/>
              </a:rPr>
              <a:t>Questions like how much of the variations in sales can be explained by advertising expenditures, prices and the level of distribution can be answered by employing multiple regression.</a:t>
            </a:r>
          </a:p>
          <a:p>
            <a:br>
              <a:rPr lang="en-US" dirty="0"/>
            </a:b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1879873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47107"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5</a:t>
            </a:r>
          </a:p>
        </p:txBody>
      </p:sp>
      <p:sp>
        <p:nvSpPr>
          <p:cNvPr id="47108"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47109"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47110" name="Rectangle 6"/>
          <p:cNvSpPr>
            <a:spLocks noGrp="1" noRot="1" noChangeAspect="1" noChangeArrowheads="1" noTextEdit="1"/>
          </p:cNvSpPr>
          <p:nvPr>
            <p:ph type="sldImg"/>
          </p:nvPr>
        </p:nvSpPr>
        <p:spPr>
          <a:xfrm>
            <a:off x="393700" y="692150"/>
            <a:ext cx="6070600" cy="3416300"/>
          </a:xfrm>
          <a:ln cap="flat"/>
        </p:spPr>
      </p:sp>
      <p:sp>
        <p:nvSpPr>
          <p:cNvPr id="47111"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Here is the standard formulation of multiple linear regression model. In this case Y hat represents predicted values of Y and is equal to b0 plus b1 multiplied by X1 plus b2 multiplied by X2. In this case b0 shows the estimate of regression constant and b1, b2, b3, and etc. shows the estimate of regression coefficients  for variable X1, X2, X3 and etc. </a:t>
            </a:r>
            <a:endParaRPr lang="en-US" dirty="0"/>
          </a:p>
        </p:txBody>
      </p:sp>
    </p:spTree>
    <p:extLst>
      <p:ext uri="{BB962C8B-B14F-4D97-AF65-F5344CB8AC3E}">
        <p14:creationId xmlns:p14="http://schemas.microsoft.com/office/powerpoint/2010/main" val="1801512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recall the simple linear regression equation for determination of the sample slope and the intercept given in the earlier material, was the result of minimizing the sum of squares of the error for the regression model. The same principle applies for the multiple regression models as well. This method is referred to as least square analysis.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3732681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an example here. A real estate study was conducted to determine what variables are related to the market price of a given house. Suppose a researcher wants to develop a regression model to predict the market price of a home using two variables. The total number of square feet of the house, and the age of the house.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274699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5120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9</a:t>
            </a:r>
          </a:p>
        </p:txBody>
      </p:sp>
      <p:sp>
        <p:nvSpPr>
          <p:cNvPr id="5120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5120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51206" name="Rectangle 6"/>
          <p:cNvSpPr>
            <a:spLocks noGrp="1" noRot="1" noChangeAspect="1" noChangeArrowheads="1" noTextEdit="1"/>
          </p:cNvSpPr>
          <p:nvPr>
            <p:ph type="sldImg"/>
          </p:nvPr>
        </p:nvSpPr>
        <p:spPr>
          <a:xfrm>
            <a:off x="393700" y="692150"/>
            <a:ext cx="6070600" cy="3416300"/>
          </a:xfrm>
          <a:ln cap="flat"/>
        </p:spPr>
      </p:sp>
      <p:sp>
        <p:nvSpPr>
          <p:cNvPr id="51207"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The table below shows twenty three observations, where for each observation we have the market price of the house in thousands of dollars shown as Y, the square feet of the house shown as X1 variable, and age of the house, which is shown as the X2 variable. </a:t>
            </a:r>
            <a:endParaRPr lang="en-US" dirty="0"/>
          </a:p>
        </p:txBody>
      </p:sp>
    </p:spTree>
    <p:extLst>
      <p:ext uri="{BB962C8B-B14F-4D97-AF65-F5344CB8AC3E}">
        <p14:creationId xmlns:p14="http://schemas.microsoft.com/office/powerpoint/2010/main" val="1873319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11</a:t>
            </a:r>
          </a:p>
        </p:txBody>
      </p:sp>
      <p:sp>
        <p:nvSpPr>
          <p:cNvPr id="52228"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52229"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52230" name="Rectangle 6"/>
          <p:cNvSpPr>
            <a:spLocks noGrp="1" noRot="1" noChangeAspect="1" noChangeArrowheads="1" noTextEdit="1"/>
          </p:cNvSpPr>
          <p:nvPr>
            <p:ph type="sldImg"/>
          </p:nvPr>
        </p:nvSpPr>
        <p:spPr>
          <a:xfrm>
            <a:off x="393700" y="692150"/>
            <a:ext cx="6070600" cy="3416300"/>
          </a:xfrm>
          <a:ln cap="flat"/>
        </p:spPr>
      </p:sp>
      <p:sp>
        <p:nvSpPr>
          <p:cNvPr id="52231"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Here you can see the output of the model in Minitab. In this case the equation for the price would be price = 57.4, which is the constant coefficient, plus 0.0177 multiplied by the square feet of the house minus 0.666 multiplied by the age of the house. Also, we can see r squared calculated as 74.1% and the adjusted r squared is 71.5%. You can see that there is a small difference between the r squared and the adjusted r squared as we described before. In this case, we can see that the sign for the coefficient for the square feet is positive. Which means that increasing the square feet results in increasing the price. On the other hand the sign for the age coefficient is negative which implies that the older the house, the lower would be the price of the house, which makes sense as well. </a:t>
            </a:r>
            <a:endParaRPr lang="en-US" dirty="0"/>
          </a:p>
        </p:txBody>
      </p:sp>
    </p:spTree>
    <p:extLst>
      <p:ext uri="{BB962C8B-B14F-4D97-AF65-F5344CB8AC3E}">
        <p14:creationId xmlns:p14="http://schemas.microsoft.com/office/powerpoint/2010/main" val="30943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53251"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12</a:t>
            </a:r>
          </a:p>
        </p:txBody>
      </p:sp>
      <p:sp>
        <p:nvSpPr>
          <p:cNvPr id="53252"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53253"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53254" name="Rectangle 6"/>
          <p:cNvSpPr>
            <a:spLocks noGrp="1" noRot="1" noChangeAspect="1" noChangeArrowheads="1" noTextEdit="1"/>
          </p:cNvSpPr>
          <p:nvPr>
            <p:ph type="sldImg"/>
          </p:nvPr>
        </p:nvSpPr>
        <p:spPr>
          <a:xfrm>
            <a:off x="393700" y="692150"/>
            <a:ext cx="6070600" cy="3416300"/>
          </a:xfrm>
          <a:ln cap="flat"/>
        </p:spPr>
      </p:sp>
      <p:sp>
        <p:nvSpPr>
          <p:cNvPr id="53255"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Now let’s use the previous model to predict the price for a given house. The equation for the price of the given house was Y hat equal to 57.4 plus 0.0177 multiplied by X1, where X1 is the square feet of the house, minus 0.666 multiplied by X2 where X2 is the age of the house. Now lets imagine that we want to predict the price for a house that has 2,500 square feet and is twelve years old. By plugging the number, the predicted price would be approximately 93,000 dollars. </a:t>
            </a:r>
            <a:endParaRPr lang="en-US" dirty="0"/>
          </a:p>
        </p:txBody>
      </p:sp>
    </p:spTree>
    <p:extLst>
      <p:ext uri="{BB962C8B-B14F-4D97-AF65-F5344CB8AC3E}">
        <p14:creationId xmlns:p14="http://schemas.microsoft.com/office/powerpoint/2010/main" val="245839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49155"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7</a:t>
            </a:r>
          </a:p>
        </p:txBody>
      </p:sp>
      <p:sp>
        <p:nvSpPr>
          <p:cNvPr id="49156"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49157"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49158" name="Rectangle 6"/>
          <p:cNvSpPr>
            <a:spLocks noGrp="1" noRot="1" noChangeAspect="1" noChangeArrowheads="1" noTextEdit="1"/>
          </p:cNvSpPr>
          <p:nvPr>
            <p:ph type="sldImg"/>
          </p:nvPr>
        </p:nvSpPr>
        <p:spPr>
          <a:xfrm>
            <a:off x="393700" y="692150"/>
            <a:ext cx="6070600" cy="3416300"/>
          </a:xfrm>
          <a:ln cap="flat"/>
        </p:spPr>
      </p:sp>
      <p:sp>
        <p:nvSpPr>
          <p:cNvPr id="49159"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Here we can see the plane that shows the variations of the price against the age and square feet. Note that multiple regression models involve multiple dimensions and therefore unlike simple linear regression models where we have only one single linear line, we have plane or other higher dimension shapes. </a:t>
            </a:r>
            <a:endParaRPr lang="en-US" dirty="0"/>
          </a:p>
        </p:txBody>
      </p:sp>
    </p:spTree>
    <p:extLst>
      <p:ext uri="{BB962C8B-B14F-4D97-AF65-F5344CB8AC3E}">
        <p14:creationId xmlns:p14="http://schemas.microsoft.com/office/powerpoint/2010/main" val="9356018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1/16/19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audio" Target="../media/media10.mp3"/><Relationship Id="rId7" Type="http://schemas.openxmlformats.org/officeDocument/2006/relationships/image" Target="../media/image13.wmf"/><Relationship Id="rId2" Type="http://schemas.microsoft.com/office/2007/relationships/media" Target="../media/media10.mp3"/><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0.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4.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3.mp3"/><Relationship Id="rId7" Type="http://schemas.openxmlformats.org/officeDocument/2006/relationships/image" Target="../media/image15.wmf"/><Relationship Id="rId2" Type="http://schemas.microsoft.com/office/2007/relationships/media" Target="../media/media13.mp3"/><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notesSlide" Target="../notesSlides/notesSlide13.xml"/><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3.mp3"/><Relationship Id="rId7" Type="http://schemas.openxmlformats.org/officeDocument/2006/relationships/image" Target="../media/image10.wmf"/><Relationship Id="rId2" Type="http://schemas.microsoft.com/office/2007/relationships/media" Target="../media/media3.mp3"/><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3.xml"/><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8.mp3"/><Relationship Id="rId7" Type="http://schemas.openxmlformats.org/officeDocument/2006/relationships/image" Target="../media/image11.wmf"/><Relationship Id="rId2" Type="http://schemas.microsoft.com/office/2007/relationships/media" Target="../media/media8.mp3"/><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81236"/>
            <a:ext cx="8080655" cy="2509748"/>
          </a:xfrm>
        </p:spPr>
        <p:txBody>
          <a:bodyPr/>
          <a:lstStyle/>
          <a:p>
            <a:r>
              <a:rPr lang="en-US" dirty="0"/>
              <a:t>Multiple Regression Models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5_5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7025" y="4721225"/>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9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4" name="Group 10"/>
          <p:cNvGrpSpPr>
            <a:grpSpLocks/>
          </p:cNvGrpSpPr>
          <p:nvPr/>
        </p:nvGrpSpPr>
        <p:grpSpPr bwMode="auto">
          <a:xfrm>
            <a:off x="1771650" y="1085850"/>
            <a:ext cx="5625704" cy="3370660"/>
            <a:chOff x="518" y="947"/>
            <a:chExt cx="4725" cy="2831"/>
          </a:xfrm>
        </p:grpSpPr>
        <p:graphicFrame>
          <p:nvGraphicFramePr>
            <p:cNvPr id="5122" name="Object 5">
              <a:hlinkClick r:id="" action="ppaction://ole?verb=0"/>
            </p:cNvPr>
            <p:cNvGraphicFramePr>
              <a:graphicFrameLocks/>
            </p:cNvGraphicFramePr>
            <p:nvPr/>
          </p:nvGraphicFramePr>
          <p:xfrm>
            <a:off x="518" y="1216"/>
            <a:ext cx="3512" cy="559"/>
          </p:xfrm>
          <a:graphic>
            <a:graphicData uri="http://schemas.openxmlformats.org/presentationml/2006/ole">
              <mc:AlternateContent xmlns:mc="http://schemas.openxmlformats.org/markup-compatibility/2006">
                <mc:Choice xmlns:v="urn:schemas-microsoft-com:vml" Requires="v">
                  <p:oleObj spid="_x0000_s11314" name="Equation" r:id="rId6" imgW="3274920" imgH="531720" progId="Equation.3">
                    <p:embed/>
                  </p:oleObj>
                </mc:Choice>
                <mc:Fallback>
                  <p:oleObj name="Equation" r:id="rId6" imgW="3274920" imgH="531720" progId="Equation.3">
                    <p:embed/>
                    <p:pic>
                      <p:nvPicPr>
                        <p:cNvPr id="5122"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 y="1216"/>
                          <a:ext cx="3512" cy="559"/>
                        </a:xfrm>
                        <a:prstGeom prst="rect">
                          <a:avLst/>
                        </a:prstGeom>
                        <a:noFill/>
                        <a:ln w="50800">
                          <a:solidFill>
                            <a:srgbClr val="F6BF6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6">
              <a:hlinkClick r:id="" action="ppaction://ole?verb=0"/>
            </p:cNvPr>
            <p:cNvGraphicFramePr>
              <a:graphicFrameLocks/>
            </p:cNvGraphicFramePr>
            <p:nvPr/>
          </p:nvGraphicFramePr>
          <p:xfrm>
            <a:off x="518" y="2147"/>
            <a:ext cx="1786" cy="1533"/>
          </p:xfrm>
          <a:graphic>
            <a:graphicData uri="http://schemas.openxmlformats.org/presentationml/2006/ole">
              <mc:AlternateContent xmlns:mc="http://schemas.openxmlformats.org/markup-compatibility/2006">
                <mc:Choice xmlns:v="urn:schemas-microsoft-com:vml" Requires="v">
                  <p:oleObj spid="_x0000_s11315" name="Equation" r:id="rId8" imgW="1471320" imgH="1420560" progId="Equation.3">
                    <p:embed/>
                  </p:oleObj>
                </mc:Choice>
                <mc:Fallback>
                  <p:oleObj name="Equation" r:id="rId8" imgW="1471320" imgH="1420560" progId="Equation.3">
                    <p:embed/>
                    <p:pic>
                      <p:nvPicPr>
                        <p:cNvPr id="5123" name="Object 6">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 y="2147"/>
                          <a:ext cx="1786" cy="1533"/>
                        </a:xfrm>
                        <a:prstGeom prst="rect">
                          <a:avLst/>
                        </a:prstGeom>
                        <a:noFill/>
                        <a:ln w="50800">
                          <a:solidFill>
                            <a:srgbClr val="F6BF6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8" name="AutoShape 7"/>
            <p:cNvSpPr>
              <a:spLocks noChangeArrowheads="1"/>
            </p:cNvSpPr>
            <p:nvPr/>
          </p:nvSpPr>
          <p:spPr bwMode="auto">
            <a:xfrm flipH="1">
              <a:off x="3151" y="2394"/>
              <a:ext cx="2092" cy="1384"/>
            </a:xfrm>
            <a:prstGeom prst="rightArrow">
              <a:avLst>
                <a:gd name="adj1" fmla="val 75000"/>
                <a:gd name="adj2" fmla="val 75585"/>
              </a:avLst>
            </a:prstGeom>
            <a:noFill/>
            <a:ln w="50800">
              <a:solidFill>
                <a:schemeClr val="bg2">
                  <a:lumMod val="60000"/>
                  <a:lumOff val="40000"/>
                </a:schemeClr>
              </a:solidFill>
              <a:miter lim="800000"/>
              <a:headEnd/>
              <a:tailEnd/>
            </a:ln>
          </p:spPr>
          <p:txBody>
            <a:bodyPr wrap="none" lIns="67866" tIns="33338" rIns="67866" bIns="33338" anchor="ctr"/>
            <a:lstStyle/>
            <a:p>
              <a:pPr algn="ctr">
                <a:defRPr/>
              </a:pPr>
              <a:r>
                <a:rPr lang="en-US" b="1" dirty="0">
                  <a:solidFill>
                    <a:srgbClr val="0A0A0A"/>
                  </a:solidFill>
                  <a:latin typeface="+mj-lt"/>
                </a:rPr>
                <a:t>Significance</a:t>
              </a:r>
            </a:p>
            <a:p>
              <a:pPr algn="ctr">
                <a:defRPr/>
              </a:pPr>
              <a:r>
                <a:rPr lang="en-US" b="1" dirty="0">
                  <a:solidFill>
                    <a:srgbClr val="0A0A0A"/>
                  </a:solidFill>
                  <a:latin typeface="+mj-lt"/>
                </a:rPr>
                <a:t>Tests for</a:t>
              </a:r>
            </a:p>
            <a:p>
              <a:pPr algn="ctr">
                <a:defRPr/>
              </a:pPr>
              <a:r>
                <a:rPr lang="en-US" b="1" dirty="0">
                  <a:solidFill>
                    <a:srgbClr val="0A0A0A"/>
                  </a:solidFill>
                  <a:latin typeface="+mj-lt"/>
                </a:rPr>
                <a:t>Individual</a:t>
              </a:r>
            </a:p>
            <a:p>
              <a:pPr algn="ctr">
                <a:defRPr/>
              </a:pPr>
              <a:r>
                <a:rPr lang="en-US" b="1" dirty="0">
                  <a:solidFill>
                    <a:srgbClr val="0A0A0A"/>
                  </a:solidFill>
                  <a:latin typeface="+mj-lt"/>
                </a:rPr>
                <a:t>Regression</a:t>
              </a:r>
            </a:p>
            <a:p>
              <a:pPr algn="ctr">
                <a:defRPr/>
              </a:pPr>
              <a:r>
                <a:rPr lang="en-US" b="1" dirty="0">
                  <a:solidFill>
                    <a:srgbClr val="0A0A0A"/>
                  </a:solidFill>
                  <a:latin typeface="+mj-lt"/>
                </a:rPr>
                <a:t>Coefficients</a:t>
              </a:r>
            </a:p>
          </p:txBody>
        </p:sp>
        <p:sp>
          <p:nvSpPr>
            <p:cNvPr id="5129" name="AutoShape 8"/>
            <p:cNvSpPr>
              <a:spLocks noChangeArrowheads="1"/>
            </p:cNvSpPr>
            <p:nvPr/>
          </p:nvSpPr>
          <p:spPr bwMode="auto">
            <a:xfrm flipH="1">
              <a:off x="4207" y="947"/>
              <a:ext cx="1036" cy="1096"/>
            </a:xfrm>
            <a:prstGeom prst="rightArrow">
              <a:avLst>
                <a:gd name="adj1" fmla="val 75000"/>
                <a:gd name="adj2" fmla="val 50005"/>
              </a:avLst>
            </a:prstGeom>
            <a:noFill/>
            <a:ln w="50800">
              <a:solidFill>
                <a:srgbClr val="7030A0"/>
              </a:solidFill>
              <a:miter lim="800000"/>
              <a:headEnd/>
              <a:tailEnd/>
            </a:ln>
          </p:spPr>
          <p:txBody>
            <a:bodyPr wrap="none" lIns="67866" tIns="33338" rIns="67866" bIns="33338" anchor="ctr"/>
            <a:lstStyle/>
            <a:p>
              <a:pPr algn="ctr">
                <a:defRPr/>
              </a:pPr>
              <a:r>
                <a:rPr lang="en-US" b="1" dirty="0">
                  <a:solidFill>
                    <a:srgbClr val="0A0A0A"/>
                  </a:solidFill>
                  <a:latin typeface="+mj-lt"/>
                </a:rPr>
                <a:t>Testing</a:t>
              </a:r>
            </a:p>
            <a:p>
              <a:pPr algn="ctr">
                <a:defRPr/>
              </a:pPr>
              <a:r>
                <a:rPr lang="en-US" b="1" dirty="0">
                  <a:solidFill>
                    <a:srgbClr val="0A0A0A"/>
                  </a:solidFill>
                  <a:latin typeface="+mj-lt"/>
                </a:rPr>
                <a:t>the</a:t>
              </a:r>
            </a:p>
            <a:p>
              <a:pPr algn="ctr">
                <a:defRPr/>
              </a:pPr>
              <a:r>
                <a:rPr lang="en-US" b="1" dirty="0">
                  <a:solidFill>
                    <a:srgbClr val="0A0A0A"/>
                  </a:solidFill>
                  <a:latin typeface="+mj-lt"/>
                </a:rPr>
                <a:t>Overall</a:t>
              </a:r>
            </a:p>
            <a:p>
              <a:pPr algn="ctr">
                <a:defRPr/>
              </a:pPr>
              <a:r>
                <a:rPr lang="en-US" b="1" dirty="0">
                  <a:solidFill>
                    <a:srgbClr val="0A0A0A"/>
                  </a:solidFill>
                  <a:latin typeface="+mj-lt"/>
                </a:rPr>
                <a:t>Model</a:t>
              </a:r>
            </a:p>
          </p:txBody>
        </p:sp>
      </p:grpSp>
      <p:sp>
        <p:nvSpPr>
          <p:cNvPr id="5125" name="Title 9"/>
          <p:cNvSpPr>
            <a:spLocks noGrp="1"/>
          </p:cNvSpPr>
          <p:nvPr>
            <p:ph type="title"/>
          </p:nvPr>
        </p:nvSpPr>
        <p:spPr>
          <a:xfrm>
            <a:off x="2269958" y="190148"/>
            <a:ext cx="6019626" cy="373856"/>
          </a:xfrm>
        </p:spPr>
        <p:txBody>
          <a:bodyPr>
            <a:normAutofit fontScale="90000"/>
          </a:bodyPr>
          <a:lstStyle/>
          <a:p>
            <a:pPr eaLnBrk="1" hangingPunct="1"/>
            <a:r>
              <a:rPr lang="en-US" dirty="0"/>
              <a:t>Hypothesis Testing</a:t>
            </a:r>
            <a:endParaRPr dirty="0"/>
          </a:p>
        </p:txBody>
      </p:sp>
      <p:sp>
        <p:nvSpPr>
          <p:cNvPr id="2" name="TextBox 1"/>
          <p:cNvSpPr txBox="1"/>
          <p:nvPr/>
        </p:nvSpPr>
        <p:spPr>
          <a:xfrm>
            <a:off x="7783612" y="1476702"/>
            <a:ext cx="1067921" cy="523220"/>
          </a:xfrm>
          <a:prstGeom prst="rect">
            <a:avLst/>
          </a:prstGeom>
          <a:noFill/>
        </p:spPr>
        <p:txBody>
          <a:bodyPr wrap="none" rtlCol="0">
            <a:spAutoFit/>
          </a:bodyPr>
          <a:lstStyle/>
          <a:p>
            <a:r>
              <a:rPr lang="en-US" sz="2800" b="1" dirty="0">
                <a:solidFill>
                  <a:srgbClr val="C00000"/>
                </a:solidFill>
                <a:latin typeface="Garamond" panose="02020404030301010803" pitchFamily="18" charset="0"/>
              </a:rPr>
              <a:t>F-test</a:t>
            </a:r>
          </a:p>
        </p:txBody>
      </p:sp>
      <p:sp>
        <p:nvSpPr>
          <p:cNvPr id="9" name="TextBox 8"/>
          <p:cNvSpPr txBox="1"/>
          <p:nvPr/>
        </p:nvSpPr>
        <p:spPr>
          <a:xfrm>
            <a:off x="7783612" y="3427214"/>
            <a:ext cx="958917" cy="523220"/>
          </a:xfrm>
          <a:prstGeom prst="rect">
            <a:avLst/>
          </a:prstGeom>
          <a:noFill/>
        </p:spPr>
        <p:txBody>
          <a:bodyPr wrap="none" rtlCol="0">
            <a:spAutoFit/>
          </a:bodyPr>
          <a:lstStyle/>
          <a:p>
            <a:r>
              <a:rPr lang="en-US" sz="2800" b="1" dirty="0">
                <a:solidFill>
                  <a:srgbClr val="C00000"/>
                </a:solidFill>
                <a:latin typeface="Garamond" panose="02020404030301010803" pitchFamily="18" charset="0"/>
              </a:rPr>
              <a:t>t-test</a:t>
            </a:r>
          </a:p>
        </p:txBody>
      </p:sp>
      <p:pic>
        <p:nvPicPr>
          <p:cNvPr id="3" name="5_5_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390525" y="4568825"/>
            <a:ext cx="487363" cy="487363"/>
          </a:xfrm>
          <a:prstGeom prst="rect">
            <a:avLst/>
          </a:prstGeom>
        </p:spPr>
      </p:pic>
    </p:spTree>
    <p:extLst>
      <p:ext uri="{BB962C8B-B14F-4D97-AF65-F5344CB8AC3E}">
        <p14:creationId xmlns:p14="http://schemas.microsoft.com/office/powerpoint/2010/main" val="3811325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4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4"/>
          <p:cNvSpPr>
            <a:spLocks noGrp="1"/>
          </p:cNvSpPr>
          <p:nvPr>
            <p:ph idx="1"/>
          </p:nvPr>
        </p:nvSpPr>
        <p:spPr>
          <a:xfrm>
            <a:off x="1428749" y="1059657"/>
            <a:ext cx="7473426" cy="3074036"/>
          </a:xfrm>
        </p:spPr>
        <p:txBody>
          <a:bodyPr>
            <a:noAutofit/>
          </a:bodyPr>
          <a:lstStyle/>
          <a:p>
            <a:pPr eaLnBrk="1" hangingPunct="1"/>
            <a:r>
              <a:rPr lang="en-US" sz="2300" b="0" dirty="0">
                <a:solidFill>
                  <a:schemeClr val="tx2">
                    <a:lumMod val="75000"/>
                  </a:schemeClr>
                </a:solidFill>
                <a:latin typeface="Garamond" panose="02020404030301010803" pitchFamily="18" charset="0"/>
              </a:rPr>
              <a:t>F-test: A rejection of the null hypothesis indicates that at least one of the independent variables is adding significant predictability for y.</a:t>
            </a:r>
          </a:p>
          <a:p>
            <a:pPr eaLnBrk="1" hangingPunct="1"/>
            <a:endParaRPr lang="en-US" sz="2300" b="0" dirty="0">
              <a:solidFill>
                <a:schemeClr val="tx2">
                  <a:lumMod val="75000"/>
                </a:schemeClr>
              </a:solidFill>
              <a:latin typeface="Garamond" panose="02020404030301010803" pitchFamily="18" charset="0"/>
            </a:endParaRPr>
          </a:p>
          <a:p>
            <a:pPr eaLnBrk="1" hangingPunct="1"/>
            <a:r>
              <a:rPr lang="en-US" sz="2300" b="0" dirty="0">
                <a:solidFill>
                  <a:schemeClr val="tx2">
                    <a:lumMod val="75000"/>
                  </a:schemeClr>
                </a:solidFill>
                <a:latin typeface="Garamond" panose="02020404030301010803" pitchFamily="18" charset="0"/>
              </a:rPr>
              <a:t>The </a:t>
            </a:r>
            <a:r>
              <a:rPr lang="en-US" sz="2300" b="0" i="1" dirty="0">
                <a:solidFill>
                  <a:schemeClr val="tx2">
                    <a:lumMod val="75000"/>
                  </a:schemeClr>
                </a:solidFill>
                <a:latin typeface="Garamond" panose="02020404030301010803" pitchFamily="18" charset="0"/>
              </a:rPr>
              <a:t>F</a:t>
            </a:r>
            <a:r>
              <a:rPr lang="en-US" sz="2300" b="0" dirty="0">
                <a:solidFill>
                  <a:schemeClr val="tx2">
                    <a:lumMod val="75000"/>
                  </a:schemeClr>
                </a:solidFill>
                <a:latin typeface="Garamond" panose="02020404030301010803" pitchFamily="18" charset="0"/>
              </a:rPr>
              <a:t> value is 28.63 so p = 0.000.</a:t>
            </a:r>
          </a:p>
          <a:p>
            <a:pPr eaLnBrk="1" hangingPunct="1"/>
            <a:endParaRPr lang="en-US" sz="2300" b="0" dirty="0">
              <a:solidFill>
                <a:schemeClr val="tx2">
                  <a:lumMod val="75000"/>
                </a:schemeClr>
              </a:solidFill>
              <a:latin typeface="Garamond" panose="02020404030301010803" pitchFamily="18" charset="0"/>
            </a:endParaRPr>
          </a:p>
          <a:p>
            <a:pPr eaLnBrk="1" hangingPunct="1"/>
            <a:r>
              <a:rPr lang="en-US" sz="2300" b="0" dirty="0">
                <a:solidFill>
                  <a:schemeClr val="tx2">
                    <a:lumMod val="75000"/>
                  </a:schemeClr>
                </a:solidFill>
                <a:latin typeface="Garamond" panose="02020404030301010803" pitchFamily="18" charset="0"/>
              </a:rPr>
              <a:t>The null hypothesis is rejected, and there is at least one significant predictor of house price in this analysis.</a:t>
            </a:r>
          </a:p>
        </p:txBody>
      </p:sp>
      <p:sp>
        <p:nvSpPr>
          <p:cNvPr id="4" name="Title 9"/>
          <p:cNvSpPr txBox="1">
            <a:spLocks/>
          </p:cNvSpPr>
          <p:nvPr/>
        </p:nvSpPr>
        <p:spPr>
          <a:xfrm>
            <a:off x="2269958" y="190148"/>
            <a:ext cx="6019626" cy="373856"/>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r>
              <a:rPr lang="en-US"/>
              <a:t>Hypothesis Testing</a:t>
            </a:r>
            <a:endParaRPr lang="en-US" dirty="0"/>
          </a:p>
        </p:txBody>
      </p:sp>
      <p:pic>
        <p:nvPicPr>
          <p:cNvPr id="2" name="5_5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7825" y="4568825"/>
            <a:ext cx="487363" cy="487363"/>
          </a:xfrm>
          <a:prstGeom prst="rect">
            <a:avLst/>
          </a:prstGeom>
        </p:spPr>
      </p:pic>
    </p:spTree>
    <p:extLst>
      <p:ext uri="{BB962C8B-B14F-4D97-AF65-F5344CB8AC3E}">
        <p14:creationId xmlns:p14="http://schemas.microsoft.com/office/powerpoint/2010/main" val="30005954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3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1496764" y="1223944"/>
            <a:ext cx="7344956" cy="3055144"/>
          </a:xfrm>
        </p:spPr>
        <p:txBody>
          <a:bodyPr>
            <a:noAutofit/>
          </a:bodyPr>
          <a:lstStyle/>
          <a:p>
            <a:pPr eaLnBrk="1" hangingPunct="1">
              <a:defRPr/>
            </a:pPr>
            <a:r>
              <a:rPr lang="en-US" sz="2300" b="0" dirty="0">
                <a:solidFill>
                  <a:schemeClr val="tx2">
                    <a:lumMod val="75000"/>
                  </a:schemeClr>
                </a:solidFill>
                <a:latin typeface="Garamond" panose="02020404030301010803" pitchFamily="18" charset="0"/>
              </a:rPr>
              <a:t>Similar to simple regression, a </a:t>
            </a:r>
            <a:r>
              <a:rPr lang="en-US" sz="2300" b="0" i="1" dirty="0">
                <a:solidFill>
                  <a:schemeClr val="tx2">
                    <a:lumMod val="75000"/>
                  </a:schemeClr>
                </a:solidFill>
                <a:latin typeface="Garamond" panose="02020404030301010803" pitchFamily="18" charset="0"/>
              </a:rPr>
              <a:t>t</a:t>
            </a:r>
            <a:r>
              <a:rPr lang="en-US" sz="2300" b="0" dirty="0">
                <a:solidFill>
                  <a:schemeClr val="tx2">
                    <a:lumMod val="75000"/>
                  </a:schemeClr>
                </a:solidFill>
                <a:latin typeface="Garamond" panose="02020404030301010803" pitchFamily="18" charset="0"/>
              </a:rPr>
              <a:t> test of the slope of the regression line is used to determine whether the slope of the regression line is different from zero. This is done for </a:t>
            </a:r>
            <a:r>
              <a:rPr lang="en-US" sz="2300" b="0" u="sng" dirty="0">
                <a:solidFill>
                  <a:schemeClr val="tx2">
                    <a:lumMod val="75000"/>
                  </a:schemeClr>
                </a:solidFill>
                <a:latin typeface="Garamond" panose="02020404030301010803" pitchFamily="18" charset="0"/>
              </a:rPr>
              <a:t>each coefficient individually</a:t>
            </a:r>
            <a:r>
              <a:rPr lang="en-US" sz="2300" b="0" dirty="0">
                <a:solidFill>
                  <a:schemeClr val="tx2">
                    <a:lumMod val="75000"/>
                  </a:schemeClr>
                </a:solidFill>
                <a:latin typeface="Garamond" panose="02020404030301010803" pitchFamily="18" charset="0"/>
              </a:rPr>
              <a:t>.</a:t>
            </a:r>
          </a:p>
          <a:p>
            <a:pPr eaLnBrk="1" hangingPunct="1">
              <a:defRPr/>
            </a:pPr>
            <a:endParaRPr lang="en-US" sz="2300" b="0" dirty="0">
              <a:solidFill>
                <a:schemeClr val="tx2">
                  <a:lumMod val="75000"/>
                </a:schemeClr>
              </a:solidFill>
              <a:latin typeface="Garamond" panose="02020404030301010803" pitchFamily="18" charset="0"/>
            </a:endParaRPr>
          </a:p>
          <a:p>
            <a:pPr eaLnBrk="1" hangingPunct="1">
              <a:defRPr/>
            </a:pPr>
            <a:r>
              <a:rPr lang="en-US" sz="2300" b="0" dirty="0">
                <a:solidFill>
                  <a:schemeClr val="tx2">
                    <a:lumMod val="75000"/>
                  </a:schemeClr>
                </a:solidFill>
                <a:latin typeface="Garamond" panose="02020404030301010803" pitchFamily="18" charset="0"/>
              </a:rPr>
              <a:t>Fail to reject the null hypothesis - the regression model has no significant predictability for the dependent variable. </a:t>
            </a:r>
          </a:p>
        </p:txBody>
      </p:sp>
      <p:sp>
        <p:nvSpPr>
          <p:cNvPr id="35843" name="Title 3"/>
          <p:cNvSpPr>
            <a:spLocks noGrp="1"/>
          </p:cNvSpPr>
          <p:nvPr>
            <p:ph type="title"/>
          </p:nvPr>
        </p:nvSpPr>
        <p:spPr>
          <a:xfrm>
            <a:off x="1801603" y="194637"/>
            <a:ext cx="6567488" cy="747713"/>
          </a:xfrm>
        </p:spPr>
        <p:txBody>
          <a:bodyPr>
            <a:normAutofit fontScale="90000"/>
          </a:bodyPr>
          <a:lstStyle/>
          <a:p>
            <a:pPr algn="ctr" eaLnBrk="1" hangingPunct="1"/>
            <a:r>
              <a:rPr dirty="0"/>
              <a:t>Testing the </a:t>
            </a:r>
            <a:r>
              <a:rPr lang="en-US" dirty="0"/>
              <a:t>Individual Coefficients</a:t>
            </a:r>
            <a:br>
              <a:rPr lang="en-US" dirty="0"/>
            </a:br>
            <a:r>
              <a:rPr lang="en-US" dirty="0"/>
              <a:t> </a:t>
            </a:r>
            <a:endParaRPr dirty="0"/>
          </a:p>
        </p:txBody>
      </p:sp>
      <p:pic>
        <p:nvPicPr>
          <p:cNvPr id="2" name="5_5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7025" y="4505325"/>
            <a:ext cx="487363" cy="487363"/>
          </a:xfrm>
          <a:prstGeom prst="rect">
            <a:avLst/>
          </a:prstGeom>
        </p:spPr>
      </p:pic>
    </p:spTree>
    <p:extLst>
      <p:ext uri="{BB962C8B-B14F-4D97-AF65-F5344CB8AC3E}">
        <p14:creationId xmlns:p14="http://schemas.microsoft.com/office/powerpoint/2010/main" val="37744849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7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5">
            <a:hlinkClick r:id="" action="ppaction://ole?verb=0"/>
          </p:cNvPr>
          <p:cNvGraphicFramePr>
            <a:graphicFrameLocks/>
          </p:cNvGraphicFramePr>
          <p:nvPr>
            <p:extLst>
              <p:ext uri="{D42A27DB-BD31-4B8C-83A1-F6EECF244321}">
                <p14:modId xmlns:p14="http://schemas.microsoft.com/office/powerpoint/2010/main" val="3722185068"/>
              </p:ext>
            </p:extLst>
          </p:nvPr>
        </p:nvGraphicFramePr>
        <p:xfrm>
          <a:off x="4186933" y="1206403"/>
          <a:ext cx="982266" cy="1888331"/>
        </p:xfrm>
        <a:graphic>
          <a:graphicData uri="http://schemas.openxmlformats.org/presentationml/2006/ole">
            <mc:AlternateContent xmlns:mc="http://schemas.openxmlformats.org/markup-compatibility/2006">
              <mc:Choice xmlns:v="urn:schemas-microsoft-com:vml" Requires="v">
                <p:oleObj spid="_x0000_s12314" name="Equation" r:id="rId6" imgW="685800" imgH="1471320" progId="Equation.3">
                  <p:embed/>
                </p:oleObj>
              </mc:Choice>
              <mc:Fallback>
                <p:oleObj name="Equation" r:id="rId6" imgW="685800" imgH="1471320" progId="Equation.3">
                  <p:embed/>
                  <p:pic>
                    <p:nvPicPr>
                      <p:cNvPr id="7170"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6933" y="1206403"/>
                        <a:ext cx="982266" cy="1888331"/>
                      </a:xfrm>
                      <a:prstGeom prst="rect">
                        <a:avLst/>
                      </a:prstGeom>
                      <a:noFill/>
                      <a:ln w="50800">
                        <a:solidFill>
                          <a:srgbClr val="F6BF6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rgbClr val="FFFF99"/>
                              </a:outerShdw>
                            </a:effectLst>
                          </a14:hiddenEffects>
                        </a:ext>
                      </a:extLst>
                    </p:spPr>
                  </p:pic>
                </p:oleObj>
              </mc:Fallback>
            </mc:AlternateContent>
          </a:graphicData>
        </a:graphic>
      </p:graphicFrame>
      <p:grpSp>
        <p:nvGrpSpPr>
          <p:cNvPr id="7172" name="Group 36"/>
          <p:cNvGrpSpPr>
            <a:grpSpLocks/>
          </p:cNvGrpSpPr>
          <p:nvPr/>
        </p:nvGrpSpPr>
        <p:grpSpPr bwMode="auto">
          <a:xfrm>
            <a:off x="1909762" y="3268264"/>
            <a:ext cx="5462588" cy="1363887"/>
            <a:chOff x="933450" y="4357687"/>
            <a:chExt cx="7283450" cy="1817944"/>
          </a:xfrm>
        </p:grpSpPr>
        <p:sp>
          <p:nvSpPr>
            <p:cNvPr id="7175" name="Rectangle 8"/>
            <p:cNvSpPr>
              <a:spLocks noChangeArrowheads="1"/>
            </p:cNvSpPr>
            <p:nvPr/>
          </p:nvSpPr>
          <p:spPr bwMode="auto">
            <a:xfrm>
              <a:off x="933450" y="4357687"/>
              <a:ext cx="7283450" cy="1804096"/>
            </a:xfrm>
            <a:prstGeom prst="rect">
              <a:avLst/>
            </a:prstGeom>
            <a:noFill/>
            <a:ln w="50799">
              <a:solidFill>
                <a:srgbClr val="F6BF69"/>
              </a:solidFill>
              <a:miter lim="800000"/>
              <a:headEnd/>
              <a:tailEnd/>
            </a:ln>
          </p:spPr>
          <p:txBody>
            <a:bodyPr wrap="none" anchor="ctr"/>
            <a:lstStyle/>
            <a:p>
              <a:endParaRPr lang="en-US" sz="1013" b="1" dirty="0"/>
            </a:p>
          </p:txBody>
        </p:sp>
        <p:sp>
          <p:nvSpPr>
            <p:cNvPr id="7176" name="Rectangle 9"/>
            <p:cNvSpPr>
              <a:spLocks noChangeArrowheads="1"/>
            </p:cNvSpPr>
            <p:nvPr/>
          </p:nvSpPr>
          <p:spPr bwMode="auto">
            <a:xfrm>
              <a:off x="1065213" y="4465705"/>
              <a:ext cx="6872288" cy="30321"/>
            </a:xfrm>
            <a:prstGeom prst="rect">
              <a:avLst/>
            </a:prstGeom>
            <a:solidFill>
              <a:srgbClr val="000000"/>
            </a:solidFill>
            <a:ln w="12699">
              <a:noFill/>
              <a:miter lim="800000"/>
              <a:headEnd/>
              <a:tailEnd/>
            </a:ln>
          </p:spPr>
          <p:txBody>
            <a:bodyPr wrap="none" anchor="ctr"/>
            <a:lstStyle/>
            <a:p>
              <a:endParaRPr lang="en-US" sz="1013" b="1" dirty="0"/>
            </a:p>
          </p:txBody>
        </p:sp>
        <p:sp>
          <p:nvSpPr>
            <p:cNvPr id="7177" name="Line 10"/>
            <p:cNvSpPr>
              <a:spLocks noChangeShapeType="1"/>
            </p:cNvSpPr>
            <p:nvPr/>
          </p:nvSpPr>
          <p:spPr bwMode="auto">
            <a:xfrm>
              <a:off x="1071563" y="4835242"/>
              <a:ext cx="6869113" cy="0"/>
            </a:xfrm>
            <a:prstGeom prst="line">
              <a:avLst/>
            </a:prstGeom>
            <a:noFill/>
            <a:ln w="12699">
              <a:solidFill>
                <a:srgbClr val="000000"/>
              </a:solidFill>
              <a:round/>
              <a:headEnd/>
              <a:tailEnd/>
            </a:ln>
          </p:spPr>
          <p:txBody>
            <a:bodyPr wrap="none" anchor="ctr"/>
            <a:lstStyle/>
            <a:p>
              <a:endParaRPr lang="en-US" sz="1013" dirty="0"/>
            </a:p>
          </p:txBody>
        </p:sp>
        <p:sp>
          <p:nvSpPr>
            <p:cNvPr id="7178" name="Rectangle 11"/>
            <p:cNvSpPr>
              <a:spLocks noChangeArrowheads="1"/>
            </p:cNvSpPr>
            <p:nvPr/>
          </p:nvSpPr>
          <p:spPr bwMode="auto">
            <a:xfrm>
              <a:off x="1065213" y="4835242"/>
              <a:ext cx="6872288" cy="30321"/>
            </a:xfrm>
            <a:prstGeom prst="rect">
              <a:avLst/>
            </a:prstGeom>
            <a:solidFill>
              <a:srgbClr val="000000"/>
            </a:solidFill>
            <a:ln w="12699">
              <a:noFill/>
              <a:miter lim="800000"/>
              <a:headEnd/>
              <a:tailEnd/>
            </a:ln>
          </p:spPr>
          <p:txBody>
            <a:bodyPr wrap="none" anchor="ctr"/>
            <a:lstStyle/>
            <a:p>
              <a:endParaRPr lang="en-US" sz="1013" b="1" dirty="0"/>
            </a:p>
          </p:txBody>
        </p:sp>
        <p:sp>
          <p:nvSpPr>
            <p:cNvPr id="7184" name="Rectangle 12"/>
            <p:cNvSpPr>
              <a:spLocks noChangeArrowheads="1"/>
            </p:cNvSpPr>
            <p:nvPr/>
          </p:nvSpPr>
          <p:spPr bwMode="auto">
            <a:xfrm>
              <a:off x="1065213" y="5922469"/>
              <a:ext cx="6872287" cy="30153"/>
            </a:xfrm>
            <a:prstGeom prst="rect">
              <a:avLst/>
            </a:prstGeom>
            <a:solidFill>
              <a:srgbClr val="000000"/>
            </a:solidFill>
            <a:ln w="12699">
              <a:noFill/>
              <a:miter lim="800000"/>
              <a:headEnd/>
              <a:tailEnd/>
            </a:ln>
          </p:spPr>
          <p:txBody>
            <a:bodyPr wrap="none" anchor="ctr"/>
            <a:lstStyle/>
            <a:p>
              <a:endParaRPr lang="en-US" sz="1013" b="1" dirty="0">
                <a:latin typeface="Calibri" pitchFamily="34" charset="0"/>
              </a:endParaRPr>
            </a:p>
          </p:txBody>
        </p:sp>
        <p:sp>
          <p:nvSpPr>
            <p:cNvPr id="7185" name="Rectangle 13"/>
            <p:cNvSpPr>
              <a:spLocks noChangeArrowheads="1"/>
            </p:cNvSpPr>
            <p:nvPr/>
          </p:nvSpPr>
          <p:spPr bwMode="auto">
            <a:xfrm>
              <a:off x="2609850" y="4465602"/>
              <a:ext cx="1247821"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Coefficients</a:t>
              </a:r>
            </a:p>
          </p:txBody>
        </p:sp>
        <p:sp>
          <p:nvSpPr>
            <p:cNvPr id="7186" name="Rectangle 14"/>
            <p:cNvSpPr>
              <a:spLocks noChangeArrowheads="1"/>
            </p:cNvSpPr>
            <p:nvPr/>
          </p:nvSpPr>
          <p:spPr bwMode="auto">
            <a:xfrm>
              <a:off x="3992563" y="4465602"/>
              <a:ext cx="873445"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Std Dev</a:t>
              </a:r>
            </a:p>
          </p:txBody>
        </p:sp>
        <p:sp>
          <p:nvSpPr>
            <p:cNvPr id="7187" name="Rectangle 15"/>
            <p:cNvSpPr>
              <a:spLocks noChangeArrowheads="1"/>
            </p:cNvSpPr>
            <p:nvPr/>
          </p:nvSpPr>
          <p:spPr bwMode="auto">
            <a:xfrm>
              <a:off x="5487988" y="4465602"/>
              <a:ext cx="662277"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t Stat</a:t>
              </a:r>
            </a:p>
          </p:txBody>
        </p:sp>
        <p:sp>
          <p:nvSpPr>
            <p:cNvPr id="7188" name="Rectangle 16"/>
            <p:cNvSpPr>
              <a:spLocks noChangeArrowheads="1"/>
            </p:cNvSpPr>
            <p:nvPr/>
          </p:nvSpPr>
          <p:spPr bwMode="auto">
            <a:xfrm>
              <a:off x="6754813" y="4465602"/>
              <a:ext cx="402889"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  p</a:t>
              </a:r>
            </a:p>
          </p:txBody>
        </p:sp>
        <p:sp>
          <p:nvSpPr>
            <p:cNvPr id="2" name="Rectangle 17"/>
            <p:cNvSpPr>
              <a:spLocks noChangeArrowheads="1"/>
            </p:cNvSpPr>
            <p:nvPr/>
          </p:nvSpPr>
          <p:spPr bwMode="auto">
            <a:xfrm>
              <a:off x="1017589" y="4814397"/>
              <a:ext cx="182829" cy="366653"/>
            </a:xfrm>
            <a:prstGeom prst="rect">
              <a:avLst/>
            </a:prstGeom>
            <a:noFill/>
            <a:ln w="12699">
              <a:noFill/>
              <a:miter lim="800000"/>
              <a:headEnd/>
              <a:tailEnd/>
            </a:ln>
          </p:spPr>
          <p:txBody>
            <a:bodyPr wrap="none" lIns="67866" tIns="33338" rIns="67866" bIns="33338">
              <a:spAutoFit/>
            </a:bodyPr>
            <a:lstStyle/>
            <a:p>
              <a:endParaRPr lang="en-US" b="1" dirty="0">
                <a:solidFill>
                  <a:srgbClr val="000000"/>
                </a:solidFill>
                <a:latin typeface="Arial" charset="0"/>
              </a:endParaRPr>
            </a:p>
          </p:txBody>
        </p:sp>
        <p:sp>
          <p:nvSpPr>
            <p:cNvPr id="3" name="Rectangle 18"/>
            <p:cNvSpPr>
              <a:spLocks noChangeArrowheads="1"/>
            </p:cNvSpPr>
            <p:nvPr/>
          </p:nvSpPr>
          <p:spPr bwMode="auto">
            <a:xfrm>
              <a:off x="2809876" y="4814397"/>
              <a:ext cx="182829" cy="366653"/>
            </a:xfrm>
            <a:prstGeom prst="rect">
              <a:avLst/>
            </a:prstGeom>
            <a:noFill/>
            <a:ln w="12699">
              <a:noFill/>
              <a:miter lim="800000"/>
              <a:headEnd/>
              <a:tailEnd/>
            </a:ln>
          </p:spPr>
          <p:txBody>
            <a:bodyPr wrap="none" lIns="67866" tIns="33338" rIns="67866" bIns="33338">
              <a:spAutoFit/>
            </a:bodyPr>
            <a:lstStyle/>
            <a:p>
              <a:endParaRPr lang="en-US" b="1" dirty="0">
                <a:solidFill>
                  <a:srgbClr val="000000"/>
                </a:solidFill>
                <a:latin typeface="Arial" charset="0"/>
              </a:endParaRPr>
            </a:p>
          </p:txBody>
        </p:sp>
        <p:sp>
          <p:nvSpPr>
            <p:cNvPr id="4" name="Rectangle 19"/>
            <p:cNvSpPr>
              <a:spLocks noChangeArrowheads="1"/>
            </p:cNvSpPr>
            <p:nvPr/>
          </p:nvSpPr>
          <p:spPr bwMode="auto">
            <a:xfrm>
              <a:off x="4027488" y="4814397"/>
              <a:ext cx="182829" cy="366653"/>
            </a:xfrm>
            <a:prstGeom prst="rect">
              <a:avLst/>
            </a:prstGeom>
            <a:noFill/>
            <a:ln w="12699">
              <a:noFill/>
              <a:miter lim="800000"/>
              <a:headEnd/>
              <a:tailEnd/>
            </a:ln>
          </p:spPr>
          <p:txBody>
            <a:bodyPr wrap="none" lIns="67866" tIns="33338" rIns="67866" bIns="33338">
              <a:spAutoFit/>
            </a:bodyPr>
            <a:lstStyle/>
            <a:p>
              <a:endParaRPr lang="en-US" b="1" dirty="0">
                <a:solidFill>
                  <a:srgbClr val="000000"/>
                </a:solidFill>
                <a:latin typeface="Arial" charset="0"/>
              </a:endParaRPr>
            </a:p>
          </p:txBody>
        </p:sp>
        <p:sp>
          <p:nvSpPr>
            <p:cNvPr id="5" name="Rectangle 20"/>
            <p:cNvSpPr>
              <a:spLocks noChangeArrowheads="1"/>
            </p:cNvSpPr>
            <p:nvPr/>
          </p:nvSpPr>
          <p:spPr bwMode="auto">
            <a:xfrm>
              <a:off x="5187951" y="4814397"/>
              <a:ext cx="182829" cy="366653"/>
            </a:xfrm>
            <a:prstGeom prst="rect">
              <a:avLst/>
            </a:prstGeom>
            <a:noFill/>
            <a:ln w="12699">
              <a:noFill/>
              <a:miter lim="800000"/>
              <a:headEnd/>
              <a:tailEnd/>
            </a:ln>
          </p:spPr>
          <p:txBody>
            <a:bodyPr wrap="none" lIns="67866" tIns="33338" rIns="67866" bIns="33338">
              <a:spAutoFit/>
            </a:bodyPr>
            <a:lstStyle/>
            <a:p>
              <a:endParaRPr lang="en-US" b="1" dirty="0">
                <a:solidFill>
                  <a:srgbClr val="000000"/>
                </a:solidFill>
                <a:latin typeface="Arial" charset="0"/>
              </a:endParaRPr>
            </a:p>
          </p:txBody>
        </p:sp>
        <p:sp>
          <p:nvSpPr>
            <p:cNvPr id="6" name="Rectangle 21"/>
            <p:cNvSpPr>
              <a:spLocks noChangeArrowheads="1"/>
            </p:cNvSpPr>
            <p:nvPr/>
          </p:nvSpPr>
          <p:spPr bwMode="auto">
            <a:xfrm>
              <a:off x="6672263" y="4814397"/>
              <a:ext cx="182829" cy="366653"/>
            </a:xfrm>
            <a:prstGeom prst="rect">
              <a:avLst/>
            </a:prstGeom>
            <a:noFill/>
            <a:ln w="12699">
              <a:noFill/>
              <a:miter lim="800000"/>
              <a:headEnd/>
              <a:tailEnd/>
            </a:ln>
          </p:spPr>
          <p:txBody>
            <a:bodyPr wrap="none" lIns="67866" tIns="33338" rIns="67866" bIns="33338">
              <a:spAutoFit/>
            </a:bodyPr>
            <a:lstStyle/>
            <a:p>
              <a:endParaRPr lang="en-US" b="1" dirty="0">
                <a:solidFill>
                  <a:srgbClr val="000000"/>
                </a:solidFill>
                <a:latin typeface="Arial" charset="0"/>
              </a:endParaRPr>
            </a:p>
          </p:txBody>
        </p:sp>
        <p:sp>
          <p:nvSpPr>
            <p:cNvPr id="7194" name="Rectangle 22"/>
            <p:cNvSpPr>
              <a:spLocks noChangeArrowheads="1"/>
            </p:cNvSpPr>
            <p:nvPr/>
          </p:nvSpPr>
          <p:spPr bwMode="auto">
            <a:xfrm>
              <a:off x="1017589" y="5171817"/>
              <a:ext cx="1214821"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x</a:t>
              </a:r>
              <a:r>
                <a:rPr lang="en-US" b="1" baseline="-25000" dirty="0">
                  <a:solidFill>
                    <a:srgbClr val="000000"/>
                  </a:solidFill>
                  <a:latin typeface="+mj-lt"/>
                </a:rPr>
                <a:t>1</a:t>
              </a:r>
              <a:r>
                <a:rPr lang="en-US" b="1" dirty="0">
                  <a:solidFill>
                    <a:srgbClr val="000000"/>
                  </a:solidFill>
                  <a:latin typeface="+mj-lt"/>
                </a:rPr>
                <a:t> (Sq.Feet)</a:t>
              </a:r>
            </a:p>
          </p:txBody>
        </p:sp>
        <p:sp>
          <p:nvSpPr>
            <p:cNvPr id="7195" name="Rectangle 23"/>
            <p:cNvSpPr>
              <a:spLocks noChangeArrowheads="1"/>
            </p:cNvSpPr>
            <p:nvPr/>
          </p:nvSpPr>
          <p:spPr bwMode="auto">
            <a:xfrm>
              <a:off x="2809875" y="5171817"/>
              <a:ext cx="866691"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 0.0177</a:t>
              </a:r>
            </a:p>
          </p:txBody>
        </p:sp>
        <p:sp>
          <p:nvSpPr>
            <p:cNvPr id="7196" name="Rectangle 24"/>
            <p:cNvSpPr>
              <a:spLocks noChangeArrowheads="1"/>
            </p:cNvSpPr>
            <p:nvPr/>
          </p:nvSpPr>
          <p:spPr bwMode="auto">
            <a:xfrm>
              <a:off x="4027488" y="5171817"/>
              <a:ext cx="1046228"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0.003146</a:t>
              </a:r>
            </a:p>
          </p:txBody>
        </p:sp>
        <p:sp>
          <p:nvSpPr>
            <p:cNvPr id="7197" name="Rectangle 25"/>
            <p:cNvSpPr>
              <a:spLocks noChangeArrowheads="1"/>
            </p:cNvSpPr>
            <p:nvPr/>
          </p:nvSpPr>
          <p:spPr bwMode="auto">
            <a:xfrm>
              <a:off x="5187950" y="5171817"/>
              <a:ext cx="892339"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A0A0A"/>
                  </a:solidFill>
                  <a:latin typeface="+mj-lt"/>
                </a:rPr>
                <a:t>      5.63</a:t>
              </a:r>
            </a:p>
          </p:txBody>
        </p:sp>
        <p:sp>
          <p:nvSpPr>
            <p:cNvPr id="7198" name="Rectangle 26"/>
            <p:cNvSpPr>
              <a:spLocks noChangeArrowheads="1"/>
            </p:cNvSpPr>
            <p:nvPr/>
          </p:nvSpPr>
          <p:spPr bwMode="auto">
            <a:xfrm>
              <a:off x="6705600" y="5171817"/>
              <a:ext cx="584563"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.000</a:t>
              </a:r>
            </a:p>
          </p:txBody>
        </p:sp>
        <p:sp>
          <p:nvSpPr>
            <p:cNvPr id="7199" name="Rectangle 27"/>
            <p:cNvSpPr>
              <a:spLocks noChangeArrowheads="1"/>
            </p:cNvSpPr>
            <p:nvPr/>
          </p:nvSpPr>
          <p:spPr bwMode="auto">
            <a:xfrm>
              <a:off x="1017589" y="5532067"/>
              <a:ext cx="886355"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x</a:t>
              </a:r>
              <a:r>
                <a:rPr lang="en-US" b="1" baseline="-25000" dirty="0">
                  <a:solidFill>
                    <a:srgbClr val="000000"/>
                  </a:solidFill>
                  <a:latin typeface="+mj-lt"/>
                </a:rPr>
                <a:t>2</a:t>
              </a:r>
              <a:r>
                <a:rPr lang="en-US" b="1" dirty="0">
                  <a:solidFill>
                    <a:srgbClr val="000000"/>
                  </a:solidFill>
                  <a:latin typeface="+mj-lt"/>
                </a:rPr>
                <a:t> (Age)</a:t>
              </a:r>
            </a:p>
          </p:txBody>
        </p:sp>
        <p:sp>
          <p:nvSpPr>
            <p:cNvPr id="7200" name="Rectangle 28"/>
            <p:cNvSpPr>
              <a:spLocks noChangeArrowheads="1"/>
            </p:cNvSpPr>
            <p:nvPr/>
          </p:nvSpPr>
          <p:spPr bwMode="auto">
            <a:xfrm>
              <a:off x="2868612" y="5532067"/>
              <a:ext cx="768373"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-0.666</a:t>
              </a:r>
            </a:p>
          </p:txBody>
        </p:sp>
        <p:sp>
          <p:nvSpPr>
            <p:cNvPr id="7201" name="Rectangle 29"/>
            <p:cNvSpPr>
              <a:spLocks noChangeArrowheads="1"/>
            </p:cNvSpPr>
            <p:nvPr/>
          </p:nvSpPr>
          <p:spPr bwMode="auto">
            <a:xfrm>
              <a:off x="4027488" y="5532067"/>
              <a:ext cx="832493" cy="643564"/>
            </a:xfrm>
            <a:prstGeom prst="rect">
              <a:avLst/>
            </a:prstGeom>
            <a:noFill/>
            <a:ln w="12699">
              <a:noFill/>
              <a:miter lim="800000"/>
              <a:headEnd/>
              <a:tailEnd/>
            </a:ln>
          </p:spPr>
          <p:txBody>
            <a:bodyPr wrap="none" lIns="67866" tIns="33338" rIns="67866" bIns="33338">
              <a:spAutoFit/>
            </a:bodyPr>
            <a:lstStyle/>
            <a:p>
              <a:r>
                <a:rPr lang="en-US" b="1" dirty="0">
                  <a:solidFill>
                    <a:srgbClr val="000000"/>
                  </a:solidFill>
                  <a:latin typeface="Calibri" pitchFamily="34" charset="0"/>
                </a:rPr>
                <a:t>0.2280</a:t>
              </a:r>
            </a:p>
            <a:p>
              <a:endParaRPr lang="en-US" b="1" dirty="0">
                <a:solidFill>
                  <a:srgbClr val="000000"/>
                </a:solidFill>
                <a:latin typeface="Calibri" pitchFamily="34" charset="0"/>
              </a:endParaRPr>
            </a:p>
          </p:txBody>
        </p:sp>
        <p:sp>
          <p:nvSpPr>
            <p:cNvPr id="7202" name="Rectangle 30"/>
            <p:cNvSpPr>
              <a:spLocks noChangeArrowheads="1"/>
            </p:cNvSpPr>
            <p:nvPr/>
          </p:nvSpPr>
          <p:spPr bwMode="auto">
            <a:xfrm>
              <a:off x="5378450" y="5532067"/>
              <a:ext cx="755549"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A0A0A"/>
                  </a:solidFill>
                  <a:latin typeface="+mj-lt"/>
                </a:rPr>
                <a:t>  -2.92</a:t>
              </a:r>
            </a:p>
          </p:txBody>
        </p:sp>
        <p:sp>
          <p:nvSpPr>
            <p:cNvPr id="7203" name="Rectangle 31"/>
            <p:cNvSpPr>
              <a:spLocks noChangeArrowheads="1"/>
            </p:cNvSpPr>
            <p:nvPr/>
          </p:nvSpPr>
          <p:spPr bwMode="auto">
            <a:xfrm>
              <a:off x="6672263" y="5532067"/>
              <a:ext cx="584563" cy="366653"/>
            </a:xfrm>
            <a:prstGeom prst="rect">
              <a:avLst/>
            </a:prstGeom>
            <a:noFill/>
            <a:ln w="12699">
              <a:noFill/>
              <a:miter lim="800000"/>
              <a:headEnd/>
              <a:tailEnd/>
            </a:ln>
          </p:spPr>
          <p:txBody>
            <a:bodyPr wrap="none" lIns="67866" tIns="33338" rIns="67866" bIns="33338">
              <a:spAutoFit/>
            </a:bodyPr>
            <a:lstStyle/>
            <a:p>
              <a:pPr>
                <a:defRPr/>
              </a:pPr>
              <a:r>
                <a:rPr lang="en-US" b="1" dirty="0">
                  <a:solidFill>
                    <a:srgbClr val="000000"/>
                  </a:solidFill>
                  <a:latin typeface="+mj-lt"/>
                </a:rPr>
                <a:t>.008</a:t>
              </a:r>
            </a:p>
          </p:txBody>
        </p:sp>
        <p:sp>
          <p:nvSpPr>
            <p:cNvPr id="7179" name="AutoShape 33"/>
            <p:cNvSpPr>
              <a:spLocks noChangeArrowheads="1"/>
            </p:cNvSpPr>
            <p:nvPr/>
          </p:nvSpPr>
          <p:spPr bwMode="auto">
            <a:xfrm>
              <a:off x="6278215" y="5221490"/>
              <a:ext cx="1416051" cy="303117"/>
            </a:xfrm>
            <a:prstGeom prst="roundRect">
              <a:avLst>
                <a:gd name="adj" fmla="val 12495"/>
              </a:avLst>
            </a:prstGeom>
            <a:noFill/>
            <a:ln w="50799">
              <a:solidFill>
                <a:srgbClr val="CC0000"/>
              </a:solidFill>
              <a:round/>
              <a:headEnd/>
              <a:tailEnd/>
            </a:ln>
          </p:spPr>
          <p:txBody>
            <a:bodyPr wrap="none" anchor="ctr"/>
            <a:lstStyle/>
            <a:p>
              <a:endParaRPr lang="en-US" sz="1013" b="1" dirty="0">
                <a:solidFill>
                  <a:srgbClr val="0099CC"/>
                </a:solidFill>
                <a:latin typeface="Calibri" pitchFamily="34" charset="0"/>
              </a:endParaRPr>
            </a:p>
          </p:txBody>
        </p:sp>
        <p:sp>
          <p:nvSpPr>
            <p:cNvPr id="7180" name="AutoShape 34"/>
            <p:cNvSpPr>
              <a:spLocks noChangeArrowheads="1"/>
            </p:cNvSpPr>
            <p:nvPr/>
          </p:nvSpPr>
          <p:spPr bwMode="auto">
            <a:xfrm>
              <a:off x="6280331" y="5572949"/>
              <a:ext cx="1435100" cy="280900"/>
            </a:xfrm>
            <a:prstGeom prst="roundRect">
              <a:avLst>
                <a:gd name="adj" fmla="val 12495"/>
              </a:avLst>
            </a:prstGeom>
            <a:noFill/>
            <a:ln w="50799">
              <a:solidFill>
                <a:srgbClr val="00FF00"/>
              </a:solidFill>
              <a:round/>
              <a:headEnd/>
              <a:tailEnd/>
            </a:ln>
          </p:spPr>
          <p:txBody>
            <a:bodyPr wrap="none" anchor="ctr"/>
            <a:lstStyle/>
            <a:p>
              <a:endParaRPr lang="en-US" sz="1013" b="1" dirty="0">
                <a:latin typeface="Calibri" pitchFamily="34" charset="0"/>
              </a:endParaRPr>
            </a:p>
          </p:txBody>
        </p:sp>
      </p:grpSp>
      <p:sp>
        <p:nvSpPr>
          <p:cNvPr id="34" name="Title 3"/>
          <p:cNvSpPr>
            <a:spLocks noGrp="1"/>
          </p:cNvSpPr>
          <p:nvPr>
            <p:ph type="title"/>
          </p:nvPr>
        </p:nvSpPr>
        <p:spPr>
          <a:xfrm>
            <a:off x="1801603" y="194637"/>
            <a:ext cx="6567488" cy="747713"/>
          </a:xfrm>
        </p:spPr>
        <p:txBody>
          <a:bodyPr>
            <a:normAutofit fontScale="90000"/>
          </a:bodyPr>
          <a:lstStyle/>
          <a:p>
            <a:pPr algn="ctr" eaLnBrk="1" hangingPunct="1"/>
            <a:r>
              <a:rPr dirty="0"/>
              <a:t>Testing the </a:t>
            </a:r>
            <a:r>
              <a:rPr lang="en-US" dirty="0"/>
              <a:t>Individual Coefficients</a:t>
            </a:r>
            <a:br>
              <a:rPr lang="en-US" dirty="0"/>
            </a:br>
            <a:r>
              <a:rPr lang="en-US" dirty="0"/>
              <a:t> </a:t>
            </a:r>
            <a:endParaRPr dirty="0"/>
          </a:p>
        </p:txBody>
      </p:sp>
      <p:pic>
        <p:nvPicPr>
          <p:cNvPr id="7" name="5_5_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27025" y="4594225"/>
            <a:ext cx="487363" cy="487363"/>
          </a:xfrm>
          <a:prstGeom prst="rect">
            <a:avLst/>
          </a:prstGeom>
        </p:spPr>
      </p:pic>
    </p:spTree>
    <p:extLst>
      <p:ext uri="{BB962C8B-B14F-4D97-AF65-F5344CB8AC3E}">
        <p14:creationId xmlns:p14="http://schemas.microsoft.com/office/powerpoint/2010/main" val="5112545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9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p:cNvSpPr>
          <p:nvPr>
            <p:ph type="title"/>
          </p:nvPr>
        </p:nvSpPr>
        <p:spPr>
          <a:xfrm>
            <a:off x="1711449" y="197705"/>
            <a:ext cx="6567488" cy="373856"/>
          </a:xfrm>
        </p:spPr>
        <p:txBody>
          <a:bodyPr>
            <a:normAutofit fontScale="90000"/>
          </a:bodyPr>
          <a:lstStyle/>
          <a:p>
            <a:pPr algn="ctr"/>
            <a:r>
              <a:rPr lang="en-US" dirty="0"/>
              <a:t>Example: R Implementation</a:t>
            </a:r>
            <a:endParaRPr dirty="0"/>
          </a:p>
        </p:txBody>
      </p:sp>
      <p:sp>
        <p:nvSpPr>
          <p:cNvPr id="3" name="Rectangle 2"/>
          <p:cNvSpPr/>
          <p:nvPr/>
        </p:nvSpPr>
        <p:spPr>
          <a:xfrm>
            <a:off x="1459832" y="608447"/>
            <a:ext cx="7684168" cy="4657685"/>
          </a:xfrm>
          <a:prstGeom prst="rect">
            <a:avLst/>
          </a:prstGeom>
        </p:spPr>
        <p:txBody>
          <a:bodyPr wrap="square">
            <a:spAutoFit/>
          </a:bodyPr>
          <a:lstStyle/>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Market_Price_K</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65.1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69.9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76.8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73.9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77.9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74.9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83.4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79.5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83.9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79.7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84.5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109.5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102.5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121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104.9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128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129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117.9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140</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Square_Feet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1605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2489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1553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2404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1884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1558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1748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3105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1682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2470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1820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2143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2121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2485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2300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2714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2463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3076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3048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3267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3069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4765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4540</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House_Age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Market_Price_K</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Square_Feet</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House_Age</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(Model)</a:t>
            </a:r>
          </a:p>
          <a:p>
            <a:r>
              <a:rPr lang="en-US" sz="1400" dirty="0">
                <a:latin typeface="Consolas" panose="020B0609020204030204" pitchFamily="49" charset="0"/>
                <a:ea typeface="Cambria" panose="02040503050406030204" pitchFamily="18" charset="0"/>
                <a:cs typeface="Times New Roman" panose="02020603050405020304" pitchFamily="18" charset="0"/>
              </a:rPr>
              <a:t>## Call:</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lm(formula = </a:t>
            </a:r>
            <a:r>
              <a:rPr lang="en-US" sz="1400" dirty="0" err="1">
                <a:latin typeface="Consolas" panose="020B0609020204030204" pitchFamily="49" charset="0"/>
                <a:ea typeface="Cambria" panose="02040503050406030204" pitchFamily="18" charset="0"/>
                <a:cs typeface="Times New Roman" panose="02020603050405020304" pitchFamily="18" charset="0"/>
              </a:rPr>
              <a:t>Market_Price_K</a:t>
            </a:r>
            <a:r>
              <a:rPr lang="en-US" sz="1400" dirty="0">
                <a:latin typeface="Consolas" panose="020B0609020204030204" pitchFamily="49" charset="0"/>
                <a:ea typeface="Cambria" panose="02040503050406030204" pitchFamily="18" charset="0"/>
                <a:cs typeface="Times New Roman" panose="02020603050405020304" pitchFamily="18" charset="0"/>
              </a:rPr>
              <a:t> ~ </a:t>
            </a:r>
            <a:r>
              <a:rPr lang="en-US" sz="1400" dirty="0" err="1">
                <a:latin typeface="Consolas" panose="020B0609020204030204" pitchFamily="49" charset="0"/>
                <a:ea typeface="Cambria" panose="02040503050406030204" pitchFamily="18" charset="0"/>
                <a:cs typeface="Times New Roman" panose="02020603050405020304" pitchFamily="18" charset="0"/>
              </a:rPr>
              <a:t>Square_Feet</a:t>
            </a:r>
            <a:r>
              <a:rPr lang="en-US" sz="1400" dirty="0">
                <a:latin typeface="Consolas" panose="020B0609020204030204" pitchFamily="49" charset="0"/>
                <a:ea typeface="Cambria" panose="02040503050406030204" pitchFamily="18" charset="0"/>
                <a:cs typeface="Times New Roman" panose="02020603050405020304" pitchFamily="18" charset="0"/>
              </a:rPr>
              <a:t> + </a:t>
            </a:r>
            <a:r>
              <a:rPr lang="en-US" sz="1400" dirty="0" err="1">
                <a:latin typeface="Consolas" panose="020B0609020204030204" pitchFamily="49" charset="0"/>
                <a:ea typeface="Cambria" panose="02040503050406030204" pitchFamily="18" charset="0"/>
                <a:cs typeface="Times New Roman" panose="02020603050405020304" pitchFamily="18" charset="0"/>
              </a:rPr>
              <a:t>House_Age</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Residuals:</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-27.7018  -6.8938  -0.1728   7.1340  23.9361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Coefficients:</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400" dirty="0" err="1">
                <a:latin typeface="Consolas" panose="020B0609020204030204" pitchFamily="49" charset="0"/>
                <a:ea typeface="Cambria" panose="02040503050406030204" pitchFamily="18" charset="0"/>
                <a:cs typeface="Times New Roman" panose="02020603050405020304" pitchFamily="18" charset="0"/>
              </a:rPr>
              <a:t>Pr</a:t>
            </a:r>
            <a:r>
              <a:rPr lang="en-US" sz="1400" dirty="0">
                <a:latin typeface="Consolas" panose="020B0609020204030204" pitchFamily="49" charset="0"/>
                <a:ea typeface="Cambria" panose="02040503050406030204" pitchFamily="18" charset="0"/>
                <a:cs typeface="Times New Roman" panose="02020603050405020304" pitchFamily="18" charset="0"/>
              </a:rPr>
              <a:t>(&gt;|t|)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(Intercept) 57.350746  10.007152   5.731 1.31e-05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Square_Feet</a:t>
            </a:r>
            <a:r>
              <a:rPr lang="en-US" sz="1400" dirty="0">
                <a:latin typeface="Consolas" panose="020B0609020204030204" pitchFamily="49" charset="0"/>
                <a:ea typeface="Cambria" panose="02040503050406030204" pitchFamily="18" charset="0"/>
                <a:cs typeface="Times New Roman" panose="02020603050405020304" pitchFamily="18" charset="0"/>
              </a:rPr>
              <a:t>  0.017718   0.003146   5.633 1.64e-05 ***</a:t>
            </a:r>
            <a:br>
              <a:rPr lang="en-US" sz="14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House_Age</a:t>
            </a:r>
            <a:r>
              <a:rPr lang="en-US" sz="1400" dirty="0">
                <a:latin typeface="Consolas" panose="020B0609020204030204" pitchFamily="49" charset="0"/>
                <a:ea typeface="Cambria" panose="02040503050406030204" pitchFamily="18" charset="0"/>
                <a:cs typeface="Times New Roman" panose="02020603050405020304" pitchFamily="18" charset="0"/>
              </a:rPr>
              <a:t>   -0.666348   0.227997  -2.923  0.00842 ** </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F-statistic: 28.63 on 2 and 20 DF,  p-value: 1.353e-06</a:t>
            </a:r>
          </a:p>
          <a:p>
            <a:br>
              <a:rPr lang="en-US" sz="1400" dirty="0">
                <a:latin typeface="Cambria" panose="02040503050406030204" pitchFamily="18" charset="0"/>
                <a:ea typeface="Cambria" panose="02040503050406030204" pitchFamily="18" charset="0"/>
                <a:cs typeface="Times New Roman" panose="02020603050405020304" pitchFamily="18" charset="0"/>
              </a:rPr>
            </a:br>
            <a:endParaRPr lang="en-US" sz="1400" dirty="0"/>
          </a:p>
        </p:txBody>
      </p:sp>
      <p:pic>
        <p:nvPicPr>
          <p:cNvPr id="2" name="5_5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7025" y="4835525"/>
            <a:ext cx="487363" cy="487363"/>
          </a:xfrm>
          <a:prstGeom prst="rect">
            <a:avLst/>
          </a:prstGeom>
        </p:spPr>
      </p:pic>
    </p:spTree>
    <p:extLst>
      <p:ext uri="{BB962C8B-B14F-4D97-AF65-F5344CB8AC3E}">
        <p14:creationId xmlns:p14="http://schemas.microsoft.com/office/powerpoint/2010/main" val="36927311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3"/>
          <p:cNvSpPr>
            <a:spLocks noGrp="1"/>
          </p:cNvSpPr>
          <p:nvPr>
            <p:ph idx="1"/>
          </p:nvPr>
        </p:nvSpPr>
        <p:spPr>
          <a:xfrm>
            <a:off x="1503059" y="1204036"/>
            <a:ext cx="7435641" cy="1275464"/>
          </a:xfrm>
        </p:spPr>
        <p:txBody>
          <a:bodyPr>
            <a:noAutofit/>
          </a:bodyPr>
          <a:lstStyle/>
          <a:p>
            <a:pPr eaLnBrk="1" hangingPunct="1"/>
            <a:r>
              <a:rPr lang="en-US" sz="2400" b="0" dirty="0">
                <a:solidFill>
                  <a:schemeClr val="tx2">
                    <a:lumMod val="75000"/>
                  </a:schemeClr>
                </a:solidFill>
                <a:latin typeface="Garamond" panose="02020404030301010803" pitchFamily="18" charset="0"/>
              </a:rPr>
              <a:t>Regression analysis with two or more independent variables is called multiple regression analysis.</a:t>
            </a:r>
          </a:p>
          <a:p>
            <a:pPr eaLnBrk="1" hangingPunct="1"/>
            <a:endParaRPr lang="en-US" sz="2400" b="0" dirty="0">
              <a:solidFill>
                <a:schemeClr val="tx2">
                  <a:lumMod val="75000"/>
                </a:schemeClr>
              </a:solidFill>
              <a:latin typeface="Garamond" panose="02020404030301010803" pitchFamily="18" charset="0"/>
            </a:endParaRPr>
          </a:p>
          <a:p>
            <a:r>
              <a:rPr lang="en-US" sz="2400" b="0" dirty="0">
                <a:solidFill>
                  <a:schemeClr val="tx2">
                    <a:lumMod val="75000"/>
                  </a:schemeClr>
                </a:solidFill>
                <a:latin typeface="Garamond" panose="02020404030301010803" pitchFamily="18" charset="0"/>
              </a:rPr>
              <a:t>In such multiple regression analysis, the resulting model produces a response surface (as opposed to a single line).</a:t>
            </a:r>
          </a:p>
          <a:p>
            <a:pPr eaLnBrk="1" hangingPunct="1"/>
            <a:endParaRPr lang="en-US" sz="2400" b="0" dirty="0">
              <a:solidFill>
                <a:schemeClr val="tx2">
                  <a:lumMod val="75000"/>
                </a:schemeClr>
              </a:solidFill>
              <a:latin typeface="Garamond" panose="02020404030301010803" pitchFamily="18" charset="0"/>
            </a:endParaRPr>
          </a:p>
          <a:p>
            <a:pPr eaLnBrk="1" hangingPunct="1"/>
            <a:r>
              <a:rPr lang="en-US" sz="2400" b="0" dirty="0">
                <a:solidFill>
                  <a:schemeClr val="tx2">
                    <a:lumMod val="75000"/>
                  </a:schemeClr>
                </a:solidFill>
                <a:latin typeface="Garamond" panose="02020404030301010803" pitchFamily="18" charset="0"/>
              </a:rPr>
              <a:t>Other principles as the same for simple and multiple linear regression models</a:t>
            </a:r>
          </a:p>
        </p:txBody>
      </p:sp>
      <p:sp>
        <p:nvSpPr>
          <p:cNvPr id="25603" name="Title 4"/>
          <p:cNvSpPr>
            <a:spLocks noGrp="1"/>
          </p:cNvSpPr>
          <p:nvPr>
            <p:ph type="title"/>
          </p:nvPr>
        </p:nvSpPr>
        <p:spPr>
          <a:xfrm>
            <a:off x="2210213" y="359570"/>
            <a:ext cx="6567488" cy="373856"/>
          </a:xfrm>
        </p:spPr>
        <p:txBody>
          <a:bodyPr>
            <a:normAutofit fontScale="90000"/>
          </a:bodyPr>
          <a:lstStyle/>
          <a:p>
            <a:r>
              <a:rPr lang="en-US" dirty="0"/>
              <a:t>Multiple </a:t>
            </a:r>
            <a:r>
              <a:rPr dirty="0"/>
              <a:t>Regression Models</a:t>
            </a:r>
          </a:p>
        </p:txBody>
      </p:sp>
      <p:pic>
        <p:nvPicPr>
          <p:cNvPr id="2" name="5_5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7825" y="4429125"/>
            <a:ext cx="487363" cy="487363"/>
          </a:xfrm>
          <a:prstGeom prst="rect">
            <a:avLst/>
          </a:prstGeom>
        </p:spPr>
      </p:pic>
    </p:spTree>
    <p:extLst>
      <p:ext uri="{BB962C8B-B14F-4D97-AF65-F5344CB8AC3E}">
        <p14:creationId xmlns:p14="http://schemas.microsoft.com/office/powerpoint/2010/main" val="6797462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024">
            <a:hlinkClick r:id="" action="ppaction://ole?verb=0"/>
          </p:cNvPr>
          <p:cNvGraphicFramePr>
            <a:graphicFrameLocks/>
          </p:cNvGraphicFramePr>
          <p:nvPr>
            <p:extLst/>
          </p:nvPr>
        </p:nvGraphicFramePr>
        <p:xfrm>
          <a:off x="2864999" y="902120"/>
          <a:ext cx="4941408" cy="3526297"/>
        </p:xfrm>
        <a:graphic>
          <a:graphicData uri="http://schemas.openxmlformats.org/presentationml/2006/ole">
            <mc:AlternateContent xmlns:mc="http://schemas.openxmlformats.org/markup-compatibility/2006">
              <mc:Choice xmlns:v="urn:schemas-microsoft-com:vml" Requires="v">
                <p:oleObj spid="_x0000_s9242" name="Equation" r:id="rId6" imgW="3136680" imgH="2082600" progId="Equation.DSMT4">
                  <p:embed/>
                </p:oleObj>
              </mc:Choice>
              <mc:Fallback>
                <p:oleObj name="Equation" r:id="rId6" imgW="3136680" imgH="2082600" progId="Equation.DSMT4">
                  <p:embed/>
                  <p:pic>
                    <p:nvPicPr>
                      <p:cNvPr id="1026" name="Object 102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4999" y="902120"/>
                        <a:ext cx="4941408" cy="3526297"/>
                      </a:xfrm>
                      <a:prstGeom prst="rect">
                        <a:avLst/>
                      </a:prstGeom>
                      <a:noFill/>
                      <a:ln w="50800">
                        <a:solidFill>
                          <a:srgbClr val="F6BF69"/>
                        </a:solidFill>
                        <a:miter lim="800000"/>
                        <a:headEnd/>
                        <a:tailEnd/>
                      </a:ln>
                      <a:effectLst/>
                      <a:extLst/>
                    </p:spPr>
                  </p:pic>
                </p:oleObj>
              </mc:Fallback>
            </mc:AlternateContent>
          </a:graphicData>
        </a:graphic>
      </p:graphicFrame>
      <p:sp>
        <p:nvSpPr>
          <p:cNvPr id="1027" name="Title 5"/>
          <p:cNvSpPr>
            <a:spLocks noGrp="1"/>
          </p:cNvSpPr>
          <p:nvPr>
            <p:ph type="title"/>
          </p:nvPr>
        </p:nvSpPr>
        <p:spPr>
          <a:xfrm>
            <a:off x="2751229" y="197705"/>
            <a:ext cx="6286500" cy="373856"/>
          </a:xfrm>
        </p:spPr>
        <p:txBody>
          <a:bodyPr>
            <a:normAutofit fontScale="90000"/>
          </a:bodyPr>
          <a:lstStyle/>
          <a:p>
            <a:r>
              <a:rPr lang="en-US" dirty="0"/>
              <a:t>Multiple Linear </a:t>
            </a:r>
            <a:r>
              <a:rPr dirty="0"/>
              <a:t>Regression Model</a:t>
            </a:r>
          </a:p>
        </p:txBody>
      </p:sp>
      <p:pic>
        <p:nvPicPr>
          <p:cNvPr id="2" name="5_5_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01625" y="4403725"/>
            <a:ext cx="487363" cy="487363"/>
          </a:xfrm>
          <a:prstGeom prst="rect">
            <a:avLst/>
          </a:prstGeom>
        </p:spPr>
      </p:pic>
    </p:spTree>
    <p:extLst>
      <p:ext uri="{BB962C8B-B14F-4D97-AF65-F5344CB8AC3E}">
        <p14:creationId xmlns:p14="http://schemas.microsoft.com/office/powerpoint/2010/main" val="999034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3"/>
          <p:cNvSpPr>
            <a:spLocks noGrp="1"/>
          </p:cNvSpPr>
          <p:nvPr>
            <p:ph type="title"/>
          </p:nvPr>
        </p:nvSpPr>
        <p:spPr>
          <a:xfrm>
            <a:off x="1288255" y="172641"/>
            <a:ext cx="7374481" cy="747713"/>
          </a:xfrm>
        </p:spPr>
        <p:txBody>
          <a:bodyPr>
            <a:normAutofit fontScale="90000"/>
          </a:bodyPr>
          <a:lstStyle/>
          <a:p>
            <a:pPr algn="ctr" eaLnBrk="1" hangingPunct="1"/>
            <a:r>
              <a:rPr dirty="0"/>
              <a:t>Determining the Multiple</a:t>
            </a:r>
            <a:br>
              <a:rPr dirty="0"/>
            </a:br>
            <a:r>
              <a:rPr dirty="0"/>
              <a:t>Regression Equation</a:t>
            </a:r>
          </a:p>
        </p:txBody>
      </p:sp>
      <p:sp>
        <p:nvSpPr>
          <p:cNvPr id="31747" name="Content Placeholder 4"/>
          <p:cNvSpPr>
            <a:spLocks noGrp="1"/>
          </p:cNvSpPr>
          <p:nvPr>
            <p:ph idx="1"/>
          </p:nvPr>
        </p:nvSpPr>
        <p:spPr>
          <a:xfrm>
            <a:off x="1428749" y="1059657"/>
            <a:ext cx="7322285" cy="3455194"/>
          </a:xfrm>
        </p:spPr>
        <p:txBody>
          <a:bodyPr>
            <a:noAutofit/>
          </a:bodyPr>
          <a:lstStyle/>
          <a:p>
            <a:pPr eaLnBrk="1" hangingPunct="1"/>
            <a:r>
              <a:rPr lang="en-US" sz="2200" b="0" dirty="0">
                <a:solidFill>
                  <a:schemeClr val="tx2">
                    <a:lumMod val="75000"/>
                  </a:schemeClr>
                </a:solidFill>
                <a:latin typeface="Garamond" panose="02020404030301010803" pitchFamily="18" charset="0"/>
              </a:rPr>
              <a:t>The simple regression equations for determining the sample slope and intercept given in earlier material are the result of using methods of calculus to minimize the sum of squares of error for the regression model.</a:t>
            </a:r>
            <a:br>
              <a:rPr lang="en-US" sz="2200" b="0" dirty="0">
                <a:solidFill>
                  <a:schemeClr val="tx2">
                    <a:lumMod val="75000"/>
                  </a:schemeClr>
                </a:solidFill>
                <a:latin typeface="Garamond" panose="02020404030301010803" pitchFamily="18" charset="0"/>
              </a:rPr>
            </a:br>
            <a:endParaRPr lang="en-US" sz="2200" b="0" dirty="0">
              <a:solidFill>
                <a:schemeClr val="tx2">
                  <a:lumMod val="75000"/>
                </a:schemeClr>
              </a:solidFill>
              <a:latin typeface="Garamond" panose="02020404030301010803" pitchFamily="18" charset="0"/>
            </a:endParaRPr>
          </a:p>
          <a:p>
            <a:pPr eaLnBrk="1" hangingPunct="1"/>
            <a:r>
              <a:rPr lang="en-US" sz="2200" b="0" dirty="0">
                <a:solidFill>
                  <a:schemeClr val="tx2">
                    <a:lumMod val="75000"/>
                  </a:schemeClr>
                </a:solidFill>
                <a:latin typeface="Garamond" panose="02020404030301010803" pitchFamily="18" charset="0"/>
              </a:rPr>
              <a:t>The formulas are established to meet an objective of minimizing the sum of squares of error for the model and is also applied to multiple regressions.</a:t>
            </a:r>
            <a:br>
              <a:rPr lang="en-US" sz="2200" b="0" dirty="0">
                <a:solidFill>
                  <a:schemeClr val="tx2">
                    <a:lumMod val="75000"/>
                  </a:schemeClr>
                </a:solidFill>
                <a:latin typeface="Garamond" panose="02020404030301010803" pitchFamily="18" charset="0"/>
              </a:rPr>
            </a:br>
            <a:endParaRPr lang="en-US" sz="2200" b="0" dirty="0">
              <a:solidFill>
                <a:schemeClr val="tx2">
                  <a:lumMod val="75000"/>
                </a:schemeClr>
              </a:solidFill>
              <a:latin typeface="Garamond" panose="02020404030301010803" pitchFamily="18" charset="0"/>
            </a:endParaRPr>
          </a:p>
          <a:p>
            <a:pPr eaLnBrk="1" hangingPunct="1"/>
            <a:r>
              <a:rPr lang="en-US" sz="2200" b="0" dirty="0">
                <a:solidFill>
                  <a:schemeClr val="tx2">
                    <a:lumMod val="75000"/>
                  </a:schemeClr>
                </a:solidFill>
                <a:latin typeface="Garamond" panose="02020404030301010803" pitchFamily="18" charset="0"/>
              </a:rPr>
              <a:t>The regression analysis shown here is referred to as least squares analysis. </a:t>
            </a:r>
          </a:p>
        </p:txBody>
      </p:sp>
      <p:pic>
        <p:nvPicPr>
          <p:cNvPr id="2" name="5_5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0825" y="4467225"/>
            <a:ext cx="487363" cy="487363"/>
          </a:xfrm>
          <a:prstGeom prst="rect">
            <a:avLst/>
          </a:prstGeom>
        </p:spPr>
      </p:pic>
    </p:spTree>
    <p:extLst>
      <p:ext uri="{BB962C8B-B14F-4D97-AF65-F5344CB8AC3E}">
        <p14:creationId xmlns:p14="http://schemas.microsoft.com/office/powerpoint/2010/main" val="1509718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p:cNvSpPr>
          <p:nvPr>
            <p:ph type="title"/>
          </p:nvPr>
        </p:nvSpPr>
        <p:spPr>
          <a:xfrm>
            <a:off x="1711449" y="197705"/>
            <a:ext cx="6567488" cy="373856"/>
          </a:xfrm>
        </p:spPr>
        <p:txBody>
          <a:bodyPr>
            <a:normAutofit fontScale="90000"/>
          </a:bodyPr>
          <a:lstStyle/>
          <a:p>
            <a:pPr eaLnBrk="1" hangingPunct="1"/>
            <a:r>
              <a:rPr dirty="0"/>
              <a:t>Example</a:t>
            </a:r>
          </a:p>
        </p:txBody>
      </p:sp>
      <p:sp>
        <p:nvSpPr>
          <p:cNvPr id="32771" name="Content Placeholder 4"/>
          <p:cNvSpPr>
            <a:spLocks noGrp="1"/>
          </p:cNvSpPr>
          <p:nvPr>
            <p:ph idx="1"/>
          </p:nvPr>
        </p:nvSpPr>
        <p:spPr>
          <a:xfrm>
            <a:off x="1428749" y="1059657"/>
            <a:ext cx="7307171" cy="2255044"/>
          </a:xfrm>
        </p:spPr>
        <p:txBody>
          <a:bodyPr>
            <a:noAutofit/>
          </a:bodyPr>
          <a:lstStyle/>
          <a:p>
            <a:pPr algn="just" eaLnBrk="1" hangingPunct="1"/>
            <a:r>
              <a:rPr lang="en-US" sz="2400" b="0" dirty="0">
                <a:solidFill>
                  <a:schemeClr val="tx2">
                    <a:lumMod val="75000"/>
                  </a:schemeClr>
                </a:solidFill>
                <a:latin typeface="Garamond" panose="02020404030301010803" pitchFamily="18" charset="0"/>
              </a:rPr>
              <a:t>A real estate study was conducted in a small Louisiana city to determine what variables, if any, are related to the market price of a house.  Suppose the researcher wants to develop a regression model to predict the market price of a home by two variables, “total number of square feet in the house” and “the age of the house.”</a:t>
            </a:r>
          </a:p>
        </p:txBody>
      </p:sp>
      <p:pic>
        <p:nvPicPr>
          <p:cNvPr id="2" name="5_5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1625" y="4505325"/>
            <a:ext cx="487363" cy="487363"/>
          </a:xfrm>
          <a:prstGeom prst="rect">
            <a:avLst/>
          </a:prstGeom>
        </p:spPr>
      </p:pic>
    </p:spTree>
    <p:extLst>
      <p:ext uri="{BB962C8B-B14F-4D97-AF65-F5344CB8AC3E}">
        <p14:creationId xmlns:p14="http://schemas.microsoft.com/office/powerpoint/2010/main" val="6577589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16"/>
          <p:cNvGrpSpPr>
            <a:grpSpLocks/>
          </p:cNvGrpSpPr>
          <p:nvPr/>
        </p:nvGrpSpPr>
        <p:grpSpPr bwMode="auto">
          <a:xfrm>
            <a:off x="2060017" y="986405"/>
            <a:ext cx="6340079" cy="2941980"/>
            <a:chOff x="474663" y="1625600"/>
            <a:chExt cx="8453437" cy="3922565"/>
          </a:xfrm>
        </p:grpSpPr>
        <p:sp>
          <p:nvSpPr>
            <p:cNvPr id="38918" name="Rectangle 5"/>
            <p:cNvSpPr>
              <a:spLocks noChangeArrowheads="1"/>
            </p:cNvSpPr>
            <p:nvPr/>
          </p:nvSpPr>
          <p:spPr bwMode="auto">
            <a:xfrm>
              <a:off x="482601" y="1625600"/>
              <a:ext cx="8445499" cy="3917876"/>
            </a:xfrm>
            <a:prstGeom prst="rect">
              <a:avLst/>
            </a:prstGeom>
            <a:noFill/>
            <a:ln w="50799">
              <a:solidFill>
                <a:srgbClr val="F6BF69"/>
              </a:solidFill>
              <a:miter lim="800000"/>
              <a:headEnd/>
              <a:tailEnd/>
            </a:ln>
          </p:spPr>
          <p:txBody>
            <a:bodyPr wrap="none" anchor="ctr"/>
            <a:lstStyle/>
            <a:p>
              <a:endParaRPr lang="en-US" sz="1013" dirty="0">
                <a:latin typeface="Calibri" pitchFamily="34" charset="0"/>
              </a:endParaRPr>
            </a:p>
          </p:txBody>
        </p:sp>
        <p:sp>
          <p:nvSpPr>
            <p:cNvPr id="38920" name="Rectangle 6"/>
            <p:cNvSpPr>
              <a:spLocks noChangeArrowheads="1"/>
            </p:cNvSpPr>
            <p:nvPr/>
          </p:nvSpPr>
          <p:spPr bwMode="auto">
            <a:xfrm>
              <a:off x="474663" y="2300275"/>
              <a:ext cx="1110348"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Observation</a:t>
              </a:r>
            </a:p>
          </p:txBody>
        </p:sp>
        <p:sp>
          <p:nvSpPr>
            <p:cNvPr id="38921" name="Rectangle 7"/>
            <p:cNvSpPr>
              <a:spLocks noChangeArrowheads="1"/>
            </p:cNvSpPr>
            <p:nvPr/>
          </p:nvSpPr>
          <p:spPr bwMode="auto">
            <a:xfrm>
              <a:off x="2217739" y="2300275"/>
              <a:ext cx="283199"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Y</a:t>
              </a:r>
            </a:p>
          </p:txBody>
        </p:sp>
        <p:sp>
          <p:nvSpPr>
            <p:cNvPr id="38922" name="Rectangle 8"/>
            <p:cNvSpPr>
              <a:spLocks noChangeArrowheads="1"/>
            </p:cNvSpPr>
            <p:nvPr/>
          </p:nvSpPr>
          <p:spPr bwMode="auto">
            <a:xfrm>
              <a:off x="3143250" y="2300275"/>
              <a:ext cx="340907"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X</a:t>
              </a:r>
              <a:r>
                <a:rPr lang="en-US" sz="1125" b="1" baseline="-25000" dirty="0">
                  <a:solidFill>
                    <a:srgbClr val="000000"/>
                  </a:solidFill>
                  <a:latin typeface="+mj-lt"/>
                </a:rPr>
                <a:t>1</a:t>
              </a:r>
            </a:p>
          </p:txBody>
        </p:sp>
        <p:sp>
          <p:nvSpPr>
            <p:cNvPr id="38923" name="Rectangle 9"/>
            <p:cNvSpPr>
              <a:spLocks noChangeArrowheads="1"/>
            </p:cNvSpPr>
            <p:nvPr/>
          </p:nvSpPr>
          <p:spPr bwMode="auto">
            <a:xfrm>
              <a:off x="4122738" y="2300275"/>
              <a:ext cx="340907"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X</a:t>
              </a:r>
              <a:r>
                <a:rPr lang="en-US" sz="1125" b="1" baseline="-25000" dirty="0">
                  <a:solidFill>
                    <a:srgbClr val="000000"/>
                  </a:solidFill>
                  <a:latin typeface="+mj-lt"/>
                </a:rPr>
                <a:t>2</a:t>
              </a:r>
            </a:p>
          </p:txBody>
        </p:sp>
        <p:sp>
          <p:nvSpPr>
            <p:cNvPr id="38924" name="Rectangle 10"/>
            <p:cNvSpPr>
              <a:spLocks noChangeArrowheads="1"/>
            </p:cNvSpPr>
            <p:nvPr/>
          </p:nvSpPr>
          <p:spPr bwMode="auto">
            <a:xfrm>
              <a:off x="4786311" y="2300275"/>
              <a:ext cx="1110348"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Observation</a:t>
              </a:r>
            </a:p>
          </p:txBody>
        </p:sp>
        <p:sp>
          <p:nvSpPr>
            <p:cNvPr id="38925" name="Rectangle 11"/>
            <p:cNvSpPr>
              <a:spLocks noChangeArrowheads="1"/>
            </p:cNvSpPr>
            <p:nvPr/>
          </p:nvSpPr>
          <p:spPr bwMode="auto">
            <a:xfrm>
              <a:off x="6529387" y="2300275"/>
              <a:ext cx="283199"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Y</a:t>
              </a:r>
            </a:p>
          </p:txBody>
        </p:sp>
        <p:sp>
          <p:nvSpPr>
            <p:cNvPr id="38926" name="Rectangle 12"/>
            <p:cNvSpPr>
              <a:spLocks noChangeArrowheads="1"/>
            </p:cNvSpPr>
            <p:nvPr/>
          </p:nvSpPr>
          <p:spPr bwMode="auto">
            <a:xfrm>
              <a:off x="7454900" y="2300275"/>
              <a:ext cx="340907"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X</a:t>
              </a:r>
              <a:r>
                <a:rPr lang="en-US" sz="1125" b="1" baseline="-25000" dirty="0">
                  <a:solidFill>
                    <a:srgbClr val="000000"/>
                  </a:solidFill>
                  <a:latin typeface="+mj-lt"/>
                </a:rPr>
                <a:t>1</a:t>
              </a:r>
            </a:p>
          </p:txBody>
        </p:sp>
        <p:sp>
          <p:nvSpPr>
            <p:cNvPr id="38927" name="Rectangle 13"/>
            <p:cNvSpPr>
              <a:spLocks noChangeArrowheads="1"/>
            </p:cNvSpPr>
            <p:nvPr/>
          </p:nvSpPr>
          <p:spPr bwMode="auto">
            <a:xfrm>
              <a:off x="8432800" y="2300275"/>
              <a:ext cx="340907"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X</a:t>
              </a:r>
              <a:r>
                <a:rPr lang="en-US" sz="1125" b="1" baseline="-25000" dirty="0">
                  <a:solidFill>
                    <a:srgbClr val="000000"/>
                  </a:solidFill>
                  <a:latin typeface="+mj-lt"/>
                </a:rPr>
                <a:t>2</a:t>
              </a:r>
            </a:p>
          </p:txBody>
        </p:sp>
        <p:sp>
          <p:nvSpPr>
            <p:cNvPr id="38928" name="Rectangle 14"/>
            <p:cNvSpPr>
              <a:spLocks noChangeArrowheads="1"/>
            </p:cNvSpPr>
            <p:nvPr/>
          </p:nvSpPr>
          <p:spPr bwMode="auto">
            <a:xfrm>
              <a:off x="1279526" y="2544746"/>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1</a:t>
              </a:r>
            </a:p>
          </p:txBody>
        </p:sp>
        <p:sp>
          <p:nvSpPr>
            <p:cNvPr id="38929" name="Rectangle 15"/>
            <p:cNvSpPr>
              <a:spLocks noChangeArrowheads="1"/>
            </p:cNvSpPr>
            <p:nvPr/>
          </p:nvSpPr>
          <p:spPr bwMode="auto">
            <a:xfrm>
              <a:off x="2024063" y="2544746"/>
              <a:ext cx="518305" cy="551424"/>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63.0</a:t>
              </a:r>
            </a:p>
            <a:p>
              <a:pPr>
                <a:defRPr/>
              </a:pPr>
              <a:r>
                <a:rPr lang="en-US" sz="1125" b="1" dirty="0">
                  <a:solidFill>
                    <a:srgbClr val="000000"/>
                  </a:solidFill>
                  <a:latin typeface="+mj-lt"/>
                </a:rPr>
                <a:t>65.1</a:t>
              </a:r>
            </a:p>
          </p:txBody>
        </p:sp>
        <p:sp>
          <p:nvSpPr>
            <p:cNvPr id="38930" name="Rectangle 16"/>
            <p:cNvSpPr>
              <a:spLocks noChangeArrowheads="1"/>
            </p:cNvSpPr>
            <p:nvPr/>
          </p:nvSpPr>
          <p:spPr bwMode="auto">
            <a:xfrm>
              <a:off x="2908301" y="2544746"/>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1,605</a:t>
              </a:r>
            </a:p>
          </p:txBody>
        </p:sp>
        <p:sp>
          <p:nvSpPr>
            <p:cNvPr id="38931" name="Rectangle 17"/>
            <p:cNvSpPr>
              <a:spLocks noChangeArrowheads="1"/>
            </p:cNvSpPr>
            <p:nvPr/>
          </p:nvSpPr>
          <p:spPr bwMode="auto">
            <a:xfrm>
              <a:off x="4122738" y="2544746"/>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35</a:t>
              </a:r>
            </a:p>
          </p:txBody>
        </p:sp>
        <p:sp>
          <p:nvSpPr>
            <p:cNvPr id="38932" name="Rectangle 18"/>
            <p:cNvSpPr>
              <a:spLocks noChangeArrowheads="1"/>
            </p:cNvSpPr>
            <p:nvPr/>
          </p:nvSpPr>
          <p:spPr bwMode="auto">
            <a:xfrm>
              <a:off x="5495925" y="2544746"/>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13</a:t>
              </a:r>
            </a:p>
          </p:txBody>
        </p:sp>
        <p:sp>
          <p:nvSpPr>
            <p:cNvPr id="38933" name="Rectangle 19"/>
            <p:cNvSpPr>
              <a:spLocks noChangeArrowheads="1"/>
            </p:cNvSpPr>
            <p:nvPr/>
          </p:nvSpPr>
          <p:spPr bwMode="auto">
            <a:xfrm>
              <a:off x="6334125" y="2544746"/>
              <a:ext cx="561053"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 79.7</a:t>
              </a:r>
            </a:p>
          </p:txBody>
        </p:sp>
        <p:sp>
          <p:nvSpPr>
            <p:cNvPr id="38934" name="Rectangle 20"/>
            <p:cNvSpPr>
              <a:spLocks noChangeArrowheads="1"/>
            </p:cNvSpPr>
            <p:nvPr/>
          </p:nvSpPr>
          <p:spPr bwMode="auto">
            <a:xfrm>
              <a:off x="7219950" y="2544746"/>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2,121</a:t>
              </a:r>
            </a:p>
          </p:txBody>
        </p:sp>
        <p:sp>
          <p:nvSpPr>
            <p:cNvPr id="38935" name="Rectangle 21"/>
            <p:cNvSpPr>
              <a:spLocks noChangeArrowheads="1"/>
            </p:cNvSpPr>
            <p:nvPr/>
          </p:nvSpPr>
          <p:spPr bwMode="auto">
            <a:xfrm>
              <a:off x="8432800" y="2544746"/>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14</a:t>
              </a:r>
            </a:p>
          </p:txBody>
        </p:sp>
        <p:sp>
          <p:nvSpPr>
            <p:cNvPr id="38936" name="Rectangle 22"/>
            <p:cNvSpPr>
              <a:spLocks noChangeArrowheads="1"/>
            </p:cNvSpPr>
            <p:nvPr/>
          </p:nvSpPr>
          <p:spPr bwMode="auto">
            <a:xfrm>
              <a:off x="1279526" y="2787629"/>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2</a:t>
              </a:r>
            </a:p>
          </p:txBody>
        </p:sp>
        <p:sp>
          <p:nvSpPr>
            <p:cNvPr id="38937" name="Rectangle 23"/>
            <p:cNvSpPr>
              <a:spLocks noChangeArrowheads="1"/>
            </p:cNvSpPr>
            <p:nvPr/>
          </p:nvSpPr>
          <p:spPr bwMode="auto">
            <a:xfrm>
              <a:off x="2024063" y="2787629"/>
              <a:ext cx="182829" cy="320595"/>
            </a:xfrm>
            <a:prstGeom prst="rect">
              <a:avLst/>
            </a:prstGeom>
            <a:noFill/>
            <a:ln w="12699">
              <a:noFill/>
              <a:miter lim="800000"/>
              <a:headEnd/>
              <a:tailEnd/>
            </a:ln>
          </p:spPr>
          <p:txBody>
            <a:bodyPr wrap="none" lIns="67866" tIns="33338" rIns="67866" bIns="33338">
              <a:spAutoFit/>
            </a:bodyPr>
            <a:lstStyle/>
            <a:p>
              <a:endParaRPr lang="en-US" sz="1125" b="1" dirty="0">
                <a:solidFill>
                  <a:srgbClr val="000000"/>
                </a:solidFill>
                <a:latin typeface="Calibri" pitchFamily="34" charset="0"/>
              </a:endParaRPr>
            </a:p>
          </p:txBody>
        </p:sp>
        <p:sp>
          <p:nvSpPr>
            <p:cNvPr id="38938" name="Rectangle 24"/>
            <p:cNvSpPr>
              <a:spLocks noChangeArrowheads="1"/>
            </p:cNvSpPr>
            <p:nvPr/>
          </p:nvSpPr>
          <p:spPr bwMode="auto">
            <a:xfrm>
              <a:off x="2908301" y="2787629"/>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2,489</a:t>
              </a:r>
            </a:p>
          </p:txBody>
        </p:sp>
        <p:sp>
          <p:nvSpPr>
            <p:cNvPr id="38939" name="Rectangle 25"/>
            <p:cNvSpPr>
              <a:spLocks noChangeArrowheads="1"/>
            </p:cNvSpPr>
            <p:nvPr/>
          </p:nvSpPr>
          <p:spPr bwMode="auto">
            <a:xfrm>
              <a:off x="4122738" y="2787629"/>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45</a:t>
              </a:r>
            </a:p>
          </p:txBody>
        </p:sp>
        <p:sp>
          <p:nvSpPr>
            <p:cNvPr id="38940" name="Rectangle 26"/>
            <p:cNvSpPr>
              <a:spLocks noChangeArrowheads="1"/>
            </p:cNvSpPr>
            <p:nvPr/>
          </p:nvSpPr>
          <p:spPr bwMode="auto">
            <a:xfrm>
              <a:off x="5495925" y="2787629"/>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14</a:t>
              </a:r>
            </a:p>
          </p:txBody>
        </p:sp>
        <p:sp>
          <p:nvSpPr>
            <p:cNvPr id="38941" name="Rectangle 27"/>
            <p:cNvSpPr>
              <a:spLocks noChangeArrowheads="1"/>
            </p:cNvSpPr>
            <p:nvPr/>
          </p:nvSpPr>
          <p:spPr bwMode="auto">
            <a:xfrm>
              <a:off x="6334125" y="2787629"/>
              <a:ext cx="561053"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 84.5</a:t>
              </a:r>
            </a:p>
          </p:txBody>
        </p:sp>
        <p:sp>
          <p:nvSpPr>
            <p:cNvPr id="38942" name="Rectangle 28"/>
            <p:cNvSpPr>
              <a:spLocks noChangeArrowheads="1"/>
            </p:cNvSpPr>
            <p:nvPr/>
          </p:nvSpPr>
          <p:spPr bwMode="auto">
            <a:xfrm>
              <a:off x="7219950" y="2787629"/>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2,485</a:t>
              </a:r>
            </a:p>
          </p:txBody>
        </p:sp>
        <p:sp>
          <p:nvSpPr>
            <p:cNvPr id="38943" name="Rectangle 29"/>
            <p:cNvSpPr>
              <a:spLocks noChangeArrowheads="1"/>
            </p:cNvSpPr>
            <p:nvPr/>
          </p:nvSpPr>
          <p:spPr bwMode="auto">
            <a:xfrm>
              <a:off x="8528049" y="2787629"/>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9</a:t>
              </a:r>
            </a:p>
          </p:txBody>
        </p:sp>
        <p:sp>
          <p:nvSpPr>
            <p:cNvPr id="38944" name="Rectangle 30"/>
            <p:cNvSpPr>
              <a:spLocks noChangeArrowheads="1"/>
            </p:cNvSpPr>
            <p:nvPr/>
          </p:nvSpPr>
          <p:spPr bwMode="auto">
            <a:xfrm>
              <a:off x="1279526" y="3032099"/>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3</a:t>
              </a:r>
            </a:p>
          </p:txBody>
        </p:sp>
        <p:sp>
          <p:nvSpPr>
            <p:cNvPr id="38945" name="Rectangle 31"/>
            <p:cNvSpPr>
              <a:spLocks noChangeArrowheads="1"/>
            </p:cNvSpPr>
            <p:nvPr/>
          </p:nvSpPr>
          <p:spPr bwMode="auto">
            <a:xfrm>
              <a:off x="2024063" y="3032099"/>
              <a:ext cx="518305" cy="551424"/>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69.9</a:t>
              </a:r>
            </a:p>
            <a:p>
              <a:pPr>
                <a:defRPr/>
              </a:pPr>
              <a:r>
                <a:rPr lang="en-US" sz="1125" b="1" dirty="0">
                  <a:solidFill>
                    <a:srgbClr val="000000"/>
                  </a:solidFill>
                  <a:latin typeface="+mj-lt"/>
                </a:rPr>
                <a:t>7</a:t>
              </a:r>
            </a:p>
          </p:txBody>
        </p:sp>
        <p:sp>
          <p:nvSpPr>
            <p:cNvPr id="38946" name="Rectangle 32"/>
            <p:cNvSpPr>
              <a:spLocks noChangeArrowheads="1"/>
            </p:cNvSpPr>
            <p:nvPr/>
          </p:nvSpPr>
          <p:spPr bwMode="auto">
            <a:xfrm>
              <a:off x="2908301" y="3032099"/>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1,553</a:t>
              </a:r>
            </a:p>
          </p:txBody>
        </p:sp>
        <p:sp>
          <p:nvSpPr>
            <p:cNvPr id="38947" name="Rectangle 33"/>
            <p:cNvSpPr>
              <a:spLocks noChangeArrowheads="1"/>
            </p:cNvSpPr>
            <p:nvPr/>
          </p:nvSpPr>
          <p:spPr bwMode="auto">
            <a:xfrm>
              <a:off x="4122738" y="3032099"/>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20</a:t>
              </a:r>
            </a:p>
          </p:txBody>
        </p:sp>
        <p:sp>
          <p:nvSpPr>
            <p:cNvPr id="38948" name="Rectangle 34"/>
            <p:cNvSpPr>
              <a:spLocks noChangeArrowheads="1"/>
            </p:cNvSpPr>
            <p:nvPr/>
          </p:nvSpPr>
          <p:spPr bwMode="auto">
            <a:xfrm>
              <a:off x="5495925" y="3032099"/>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15</a:t>
              </a:r>
            </a:p>
          </p:txBody>
        </p:sp>
        <p:sp>
          <p:nvSpPr>
            <p:cNvPr id="38949" name="Rectangle 35"/>
            <p:cNvSpPr>
              <a:spLocks noChangeArrowheads="1"/>
            </p:cNvSpPr>
            <p:nvPr/>
          </p:nvSpPr>
          <p:spPr bwMode="auto">
            <a:xfrm>
              <a:off x="6334125" y="3032099"/>
              <a:ext cx="561053"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 96.0</a:t>
              </a:r>
            </a:p>
          </p:txBody>
        </p:sp>
        <p:sp>
          <p:nvSpPr>
            <p:cNvPr id="38950" name="Rectangle 36"/>
            <p:cNvSpPr>
              <a:spLocks noChangeArrowheads="1"/>
            </p:cNvSpPr>
            <p:nvPr/>
          </p:nvSpPr>
          <p:spPr bwMode="auto">
            <a:xfrm>
              <a:off x="7219950" y="3032099"/>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2,300</a:t>
              </a:r>
            </a:p>
          </p:txBody>
        </p:sp>
        <p:sp>
          <p:nvSpPr>
            <p:cNvPr id="38951" name="Rectangle 37"/>
            <p:cNvSpPr>
              <a:spLocks noChangeArrowheads="1"/>
            </p:cNvSpPr>
            <p:nvPr/>
          </p:nvSpPr>
          <p:spPr bwMode="auto">
            <a:xfrm>
              <a:off x="8432800" y="3032099"/>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19</a:t>
              </a:r>
            </a:p>
          </p:txBody>
        </p:sp>
        <p:sp>
          <p:nvSpPr>
            <p:cNvPr id="38952" name="Rectangle 38"/>
            <p:cNvSpPr>
              <a:spLocks noChangeArrowheads="1"/>
            </p:cNvSpPr>
            <p:nvPr/>
          </p:nvSpPr>
          <p:spPr bwMode="auto">
            <a:xfrm>
              <a:off x="1279526" y="3274982"/>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4</a:t>
              </a:r>
            </a:p>
          </p:txBody>
        </p:sp>
        <p:sp>
          <p:nvSpPr>
            <p:cNvPr id="38953" name="Rectangle 39"/>
            <p:cNvSpPr>
              <a:spLocks noChangeArrowheads="1"/>
            </p:cNvSpPr>
            <p:nvPr/>
          </p:nvSpPr>
          <p:spPr bwMode="auto">
            <a:xfrm>
              <a:off x="2024063" y="3274982"/>
              <a:ext cx="51830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76.8</a:t>
              </a:r>
            </a:p>
          </p:txBody>
        </p:sp>
        <p:sp>
          <p:nvSpPr>
            <p:cNvPr id="38954" name="Rectangle 40"/>
            <p:cNvSpPr>
              <a:spLocks noChangeArrowheads="1"/>
            </p:cNvSpPr>
            <p:nvPr/>
          </p:nvSpPr>
          <p:spPr bwMode="auto">
            <a:xfrm>
              <a:off x="2908301" y="3274982"/>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2,404</a:t>
              </a:r>
            </a:p>
          </p:txBody>
        </p:sp>
        <p:sp>
          <p:nvSpPr>
            <p:cNvPr id="38955" name="Rectangle 41"/>
            <p:cNvSpPr>
              <a:spLocks noChangeArrowheads="1"/>
            </p:cNvSpPr>
            <p:nvPr/>
          </p:nvSpPr>
          <p:spPr bwMode="auto">
            <a:xfrm>
              <a:off x="4122738" y="3274982"/>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32</a:t>
              </a:r>
            </a:p>
          </p:txBody>
        </p:sp>
        <p:sp>
          <p:nvSpPr>
            <p:cNvPr id="38956" name="Rectangle 42"/>
            <p:cNvSpPr>
              <a:spLocks noChangeArrowheads="1"/>
            </p:cNvSpPr>
            <p:nvPr/>
          </p:nvSpPr>
          <p:spPr bwMode="auto">
            <a:xfrm>
              <a:off x="5495925" y="3274982"/>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16</a:t>
              </a:r>
            </a:p>
          </p:txBody>
        </p:sp>
        <p:sp>
          <p:nvSpPr>
            <p:cNvPr id="38957" name="Rectangle 43"/>
            <p:cNvSpPr>
              <a:spLocks noChangeArrowheads="1"/>
            </p:cNvSpPr>
            <p:nvPr/>
          </p:nvSpPr>
          <p:spPr bwMode="auto">
            <a:xfrm>
              <a:off x="6334125" y="3274982"/>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109.5</a:t>
              </a:r>
            </a:p>
          </p:txBody>
        </p:sp>
        <p:sp>
          <p:nvSpPr>
            <p:cNvPr id="38958" name="Rectangle 44"/>
            <p:cNvSpPr>
              <a:spLocks noChangeArrowheads="1"/>
            </p:cNvSpPr>
            <p:nvPr/>
          </p:nvSpPr>
          <p:spPr bwMode="auto">
            <a:xfrm>
              <a:off x="7219950" y="3274982"/>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2,714</a:t>
              </a:r>
            </a:p>
          </p:txBody>
        </p:sp>
        <p:sp>
          <p:nvSpPr>
            <p:cNvPr id="38959" name="Rectangle 45"/>
            <p:cNvSpPr>
              <a:spLocks noChangeArrowheads="1"/>
            </p:cNvSpPr>
            <p:nvPr/>
          </p:nvSpPr>
          <p:spPr bwMode="auto">
            <a:xfrm>
              <a:off x="8528049" y="3274982"/>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4</a:t>
              </a:r>
            </a:p>
          </p:txBody>
        </p:sp>
        <p:sp>
          <p:nvSpPr>
            <p:cNvPr id="38960" name="Rectangle 46"/>
            <p:cNvSpPr>
              <a:spLocks noChangeArrowheads="1"/>
            </p:cNvSpPr>
            <p:nvPr/>
          </p:nvSpPr>
          <p:spPr bwMode="auto">
            <a:xfrm>
              <a:off x="1279526" y="3519452"/>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5</a:t>
              </a:r>
            </a:p>
          </p:txBody>
        </p:sp>
        <p:sp>
          <p:nvSpPr>
            <p:cNvPr id="38961" name="Rectangle 47"/>
            <p:cNvSpPr>
              <a:spLocks noChangeArrowheads="1"/>
            </p:cNvSpPr>
            <p:nvPr/>
          </p:nvSpPr>
          <p:spPr bwMode="auto">
            <a:xfrm>
              <a:off x="2024063" y="3519452"/>
              <a:ext cx="51830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73.9</a:t>
              </a:r>
            </a:p>
          </p:txBody>
        </p:sp>
        <p:sp>
          <p:nvSpPr>
            <p:cNvPr id="38962" name="Rectangle 48"/>
            <p:cNvSpPr>
              <a:spLocks noChangeArrowheads="1"/>
            </p:cNvSpPr>
            <p:nvPr/>
          </p:nvSpPr>
          <p:spPr bwMode="auto">
            <a:xfrm>
              <a:off x="2908301" y="3519452"/>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1,884</a:t>
              </a:r>
            </a:p>
          </p:txBody>
        </p:sp>
        <p:sp>
          <p:nvSpPr>
            <p:cNvPr id="38963" name="Rectangle 49"/>
            <p:cNvSpPr>
              <a:spLocks noChangeArrowheads="1"/>
            </p:cNvSpPr>
            <p:nvPr/>
          </p:nvSpPr>
          <p:spPr bwMode="auto">
            <a:xfrm>
              <a:off x="4122738" y="3519452"/>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25</a:t>
              </a:r>
            </a:p>
          </p:txBody>
        </p:sp>
        <p:sp>
          <p:nvSpPr>
            <p:cNvPr id="38964" name="Rectangle 50"/>
            <p:cNvSpPr>
              <a:spLocks noChangeArrowheads="1"/>
            </p:cNvSpPr>
            <p:nvPr/>
          </p:nvSpPr>
          <p:spPr bwMode="auto">
            <a:xfrm>
              <a:off x="5495925" y="3519452"/>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17</a:t>
              </a:r>
            </a:p>
          </p:txBody>
        </p:sp>
        <p:sp>
          <p:nvSpPr>
            <p:cNvPr id="38965" name="Rectangle 51"/>
            <p:cNvSpPr>
              <a:spLocks noChangeArrowheads="1"/>
            </p:cNvSpPr>
            <p:nvPr/>
          </p:nvSpPr>
          <p:spPr bwMode="auto">
            <a:xfrm>
              <a:off x="6334125" y="3519452"/>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102.5</a:t>
              </a:r>
            </a:p>
          </p:txBody>
        </p:sp>
        <p:sp>
          <p:nvSpPr>
            <p:cNvPr id="38966" name="Rectangle 52"/>
            <p:cNvSpPr>
              <a:spLocks noChangeArrowheads="1"/>
            </p:cNvSpPr>
            <p:nvPr/>
          </p:nvSpPr>
          <p:spPr bwMode="auto">
            <a:xfrm>
              <a:off x="7219950" y="3519452"/>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2,463</a:t>
              </a:r>
            </a:p>
          </p:txBody>
        </p:sp>
        <p:sp>
          <p:nvSpPr>
            <p:cNvPr id="38967" name="Rectangle 53"/>
            <p:cNvSpPr>
              <a:spLocks noChangeArrowheads="1"/>
            </p:cNvSpPr>
            <p:nvPr/>
          </p:nvSpPr>
          <p:spPr bwMode="auto">
            <a:xfrm>
              <a:off x="8528049" y="3519452"/>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5</a:t>
              </a:r>
            </a:p>
          </p:txBody>
        </p:sp>
        <p:sp>
          <p:nvSpPr>
            <p:cNvPr id="38968" name="Rectangle 54"/>
            <p:cNvSpPr>
              <a:spLocks noChangeArrowheads="1"/>
            </p:cNvSpPr>
            <p:nvPr/>
          </p:nvSpPr>
          <p:spPr bwMode="auto">
            <a:xfrm>
              <a:off x="1279526" y="3763923"/>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6</a:t>
              </a:r>
            </a:p>
          </p:txBody>
        </p:sp>
        <p:sp>
          <p:nvSpPr>
            <p:cNvPr id="38969" name="Rectangle 55"/>
            <p:cNvSpPr>
              <a:spLocks noChangeArrowheads="1"/>
            </p:cNvSpPr>
            <p:nvPr/>
          </p:nvSpPr>
          <p:spPr bwMode="auto">
            <a:xfrm>
              <a:off x="2024063" y="3763923"/>
              <a:ext cx="51830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77.9</a:t>
              </a:r>
            </a:p>
          </p:txBody>
        </p:sp>
        <p:sp>
          <p:nvSpPr>
            <p:cNvPr id="38970" name="Rectangle 56"/>
            <p:cNvSpPr>
              <a:spLocks noChangeArrowheads="1"/>
            </p:cNvSpPr>
            <p:nvPr/>
          </p:nvSpPr>
          <p:spPr bwMode="auto">
            <a:xfrm>
              <a:off x="2908301" y="3763923"/>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1,558</a:t>
              </a:r>
            </a:p>
          </p:txBody>
        </p:sp>
        <p:sp>
          <p:nvSpPr>
            <p:cNvPr id="38971" name="Rectangle 57"/>
            <p:cNvSpPr>
              <a:spLocks noChangeArrowheads="1"/>
            </p:cNvSpPr>
            <p:nvPr/>
          </p:nvSpPr>
          <p:spPr bwMode="auto">
            <a:xfrm>
              <a:off x="4122738" y="3763923"/>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14</a:t>
              </a:r>
            </a:p>
          </p:txBody>
        </p:sp>
        <p:sp>
          <p:nvSpPr>
            <p:cNvPr id="38972" name="Rectangle 58"/>
            <p:cNvSpPr>
              <a:spLocks noChangeArrowheads="1"/>
            </p:cNvSpPr>
            <p:nvPr/>
          </p:nvSpPr>
          <p:spPr bwMode="auto">
            <a:xfrm>
              <a:off x="5495925" y="3763923"/>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18</a:t>
              </a:r>
            </a:p>
          </p:txBody>
        </p:sp>
        <p:sp>
          <p:nvSpPr>
            <p:cNvPr id="38973" name="Rectangle 59"/>
            <p:cNvSpPr>
              <a:spLocks noChangeArrowheads="1"/>
            </p:cNvSpPr>
            <p:nvPr/>
          </p:nvSpPr>
          <p:spPr bwMode="auto">
            <a:xfrm>
              <a:off x="6240462" y="3763923"/>
              <a:ext cx="699979"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  121.0</a:t>
              </a:r>
            </a:p>
          </p:txBody>
        </p:sp>
        <p:sp>
          <p:nvSpPr>
            <p:cNvPr id="38974" name="Rectangle 60"/>
            <p:cNvSpPr>
              <a:spLocks noChangeArrowheads="1"/>
            </p:cNvSpPr>
            <p:nvPr/>
          </p:nvSpPr>
          <p:spPr bwMode="auto">
            <a:xfrm>
              <a:off x="7219950" y="3763923"/>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3,076</a:t>
              </a:r>
            </a:p>
          </p:txBody>
        </p:sp>
        <p:sp>
          <p:nvSpPr>
            <p:cNvPr id="38975" name="Rectangle 61"/>
            <p:cNvSpPr>
              <a:spLocks noChangeArrowheads="1"/>
            </p:cNvSpPr>
            <p:nvPr/>
          </p:nvSpPr>
          <p:spPr bwMode="auto">
            <a:xfrm>
              <a:off x="8528049" y="3763923"/>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7</a:t>
              </a:r>
            </a:p>
          </p:txBody>
        </p:sp>
        <p:sp>
          <p:nvSpPr>
            <p:cNvPr id="38976" name="Rectangle 62"/>
            <p:cNvSpPr>
              <a:spLocks noChangeArrowheads="1"/>
            </p:cNvSpPr>
            <p:nvPr/>
          </p:nvSpPr>
          <p:spPr bwMode="auto">
            <a:xfrm>
              <a:off x="1279526" y="4006805"/>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7</a:t>
              </a:r>
            </a:p>
          </p:txBody>
        </p:sp>
        <p:sp>
          <p:nvSpPr>
            <p:cNvPr id="38977" name="Rectangle 63"/>
            <p:cNvSpPr>
              <a:spLocks noChangeArrowheads="1"/>
            </p:cNvSpPr>
            <p:nvPr/>
          </p:nvSpPr>
          <p:spPr bwMode="auto">
            <a:xfrm>
              <a:off x="2024063" y="4006805"/>
              <a:ext cx="51830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74.9</a:t>
              </a:r>
            </a:p>
          </p:txBody>
        </p:sp>
        <p:sp>
          <p:nvSpPr>
            <p:cNvPr id="38978" name="Rectangle 64"/>
            <p:cNvSpPr>
              <a:spLocks noChangeArrowheads="1"/>
            </p:cNvSpPr>
            <p:nvPr/>
          </p:nvSpPr>
          <p:spPr bwMode="auto">
            <a:xfrm>
              <a:off x="2908301" y="4006805"/>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1,748</a:t>
              </a:r>
            </a:p>
          </p:txBody>
        </p:sp>
        <p:sp>
          <p:nvSpPr>
            <p:cNvPr id="38979" name="Rectangle 65"/>
            <p:cNvSpPr>
              <a:spLocks noChangeArrowheads="1"/>
            </p:cNvSpPr>
            <p:nvPr/>
          </p:nvSpPr>
          <p:spPr bwMode="auto">
            <a:xfrm>
              <a:off x="4216401" y="4006805"/>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8</a:t>
              </a:r>
            </a:p>
          </p:txBody>
        </p:sp>
        <p:sp>
          <p:nvSpPr>
            <p:cNvPr id="38980" name="Rectangle 66"/>
            <p:cNvSpPr>
              <a:spLocks noChangeArrowheads="1"/>
            </p:cNvSpPr>
            <p:nvPr/>
          </p:nvSpPr>
          <p:spPr bwMode="auto">
            <a:xfrm>
              <a:off x="5495925" y="4006805"/>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19</a:t>
              </a:r>
            </a:p>
          </p:txBody>
        </p:sp>
        <p:sp>
          <p:nvSpPr>
            <p:cNvPr id="38981" name="Rectangle 67"/>
            <p:cNvSpPr>
              <a:spLocks noChangeArrowheads="1"/>
            </p:cNvSpPr>
            <p:nvPr/>
          </p:nvSpPr>
          <p:spPr bwMode="auto">
            <a:xfrm>
              <a:off x="6334125" y="4006805"/>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104.9</a:t>
              </a:r>
            </a:p>
          </p:txBody>
        </p:sp>
        <p:sp>
          <p:nvSpPr>
            <p:cNvPr id="38982" name="Rectangle 68"/>
            <p:cNvSpPr>
              <a:spLocks noChangeArrowheads="1"/>
            </p:cNvSpPr>
            <p:nvPr/>
          </p:nvSpPr>
          <p:spPr bwMode="auto">
            <a:xfrm>
              <a:off x="7219950" y="4006805"/>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3,048</a:t>
              </a:r>
            </a:p>
          </p:txBody>
        </p:sp>
        <p:sp>
          <p:nvSpPr>
            <p:cNvPr id="38983" name="Rectangle 69"/>
            <p:cNvSpPr>
              <a:spLocks noChangeArrowheads="1"/>
            </p:cNvSpPr>
            <p:nvPr/>
          </p:nvSpPr>
          <p:spPr bwMode="auto">
            <a:xfrm>
              <a:off x="8528049" y="4006805"/>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3</a:t>
              </a:r>
            </a:p>
          </p:txBody>
        </p:sp>
        <p:sp>
          <p:nvSpPr>
            <p:cNvPr id="38984" name="Rectangle 70"/>
            <p:cNvSpPr>
              <a:spLocks noChangeArrowheads="1"/>
            </p:cNvSpPr>
            <p:nvPr/>
          </p:nvSpPr>
          <p:spPr bwMode="auto">
            <a:xfrm>
              <a:off x="1279526" y="4251275"/>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8</a:t>
              </a:r>
            </a:p>
          </p:txBody>
        </p:sp>
        <p:sp>
          <p:nvSpPr>
            <p:cNvPr id="38985" name="Rectangle 71"/>
            <p:cNvSpPr>
              <a:spLocks noChangeArrowheads="1"/>
            </p:cNvSpPr>
            <p:nvPr/>
          </p:nvSpPr>
          <p:spPr bwMode="auto">
            <a:xfrm>
              <a:off x="2024063" y="4251275"/>
              <a:ext cx="51830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78.0</a:t>
              </a:r>
            </a:p>
          </p:txBody>
        </p:sp>
        <p:sp>
          <p:nvSpPr>
            <p:cNvPr id="38986" name="Rectangle 72"/>
            <p:cNvSpPr>
              <a:spLocks noChangeArrowheads="1"/>
            </p:cNvSpPr>
            <p:nvPr/>
          </p:nvSpPr>
          <p:spPr bwMode="auto">
            <a:xfrm>
              <a:off x="2908301" y="4251275"/>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3,105</a:t>
              </a:r>
            </a:p>
          </p:txBody>
        </p:sp>
        <p:sp>
          <p:nvSpPr>
            <p:cNvPr id="38987" name="Rectangle 73"/>
            <p:cNvSpPr>
              <a:spLocks noChangeArrowheads="1"/>
            </p:cNvSpPr>
            <p:nvPr/>
          </p:nvSpPr>
          <p:spPr bwMode="auto">
            <a:xfrm>
              <a:off x="4122738" y="4251275"/>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10</a:t>
              </a:r>
            </a:p>
          </p:txBody>
        </p:sp>
        <p:sp>
          <p:nvSpPr>
            <p:cNvPr id="38988" name="Rectangle 74"/>
            <p:cNvSpPr>
              <a:spLocks noChangeArrowheads="1"/>
            </p:cNvSpPr>
            <p:nvPr/>
          </p:nvSpPr>
          <p:spPr bwMode="auto">
            <a:xfrm>
              <a:off x="5495925" y="4251275"/>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20</a:t>
              </a:r>
            </a:p>
          </p:txBody>
        </p:sp>
        <p:sp>
          <p:nvSpPr>
            <p:cNvPr id="38989" name="Rectangle 75"/>
            <p:cNvSpPr>
              <a:spLocks noChangeArrowheads="1"/>
            </p:cNvSpPr>
            <p:nvPr/>
          </p:nvSpPr>
          <p:spPr bwMode="auto">
            <a:xfrm>
              <a:off x="6240462" y="4251275"/>
              <a:ext cx="699979"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  128.0</a:t>
              </a:r>
            </a:p>
          </p:txBody>
        </p:sp>
        <p:sp>
          <p:nvSpPr>
            <p:cNvPr id="38990" name="Rectangle 76"/>
            <p:cNvSpPr>
              <a:spLocks noChangeArrowheads="1"/>
            </p:cNvSpPr>
            <p:nvPr/>
          </p:nvSpPr>
          <p:spPr bwMode="auto">
            <a:xfrm>
              <a:off x="7219950" y="4251275"/>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3,267</a:t>
              </a:r>
            </a:p>
          </p:txBody>
        </p:sp>
        <p:sp>
          <p:nvSpPr>
            <p:cNvPr id="38991" name="Rectangle 77"/>
            <p:cNvSpPr>
              <a:spLocks noChangeArrowheads="1"/>
            </p:cNvSpPr>
            <p:nvPr/>
          </p:nvSpPr>
          <p:spPr bwMode="auto">
            <a:xfrm>
              <a:off x="8528049" y="4251275"/>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6</a:t>
              </a:r>
            </a:p>
          </p:txBody>
        </p:sp>
        <p:sp>
          <p:nvSpPr>
            <p:cNvPr id="38992" name="Rectangle 78"/>
            <p:cNvSpPr>
              <a:spLocks noChangeArrowheads="1"/>
            </p:cNvSpPr>
            <p:nvPr/>
          </p:nvSpPr>
          <p:spPr bwMode="auto">
            <a:xfrm>
              <a:off x="1279526" y="4495747"/>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9</a:t>
              </a:r>
            </a:p>
          </p:txBody>
        </p:sp>
        <p:sp>
          <p:nvSpPr>
            <p:cNvPr id="38993" name="Rectangle 79"/>
            <p:cNvSpPr>
              <a:spLocks noChangeArrowheads="1"/>
            </p:cNvSpPr>
            <p:nvPr/>
          </p:nvSpPr>
          <p:spPr bwMode="auto">
            <a:xfrm>
              <a:off x="2024063" y="4495747"/>
              <a:ext cx="51830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79.0</a:t>
              </a:r>
            </a:p>
          </p:txBody>
        </p:sp>
        <p:sp>
          <p:nvSpPr>
            <p:cNvPr id="38994" name="Rectangle 80"/>
            <p:cNvSpPr>
              <a:spLocks noChangeArrowheads="1"/>
            </p:cNvSpPr>
            <p:nvPr/>
          </p:nvSpPr>
          <p:spPr bwMode="auto">
            <a:xfrm>
              <a:off x="2908301" y="4495747"/>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1,682</a:t>
              </a:r>
            </a:p>
          </p:txBody>
        </p:sp>
        <p:sp>
          <p:nvSpPr>
            <p:cNvPr id="38995" name="Rectangle 81"/>
            <p:cNvSpPr>
              <a:spLocks noChangeArrowheads="1"/>
            </p:cNvSpPr>
            <p:nvPr/>
          </p:nvSpPr>
          <p:spPr bwMode="auto">
            <a:xfrm>
              <a:off x="4122738" y="4495747"/>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28</a:t>
              </a:r>
            </a:p>
          </p:txBody>
        </p:sp>
        <p:sp>
          <p:nvSpPr>
            <p:cNvPr id="38996" name="Rectangle 82"/>
            <p:cNvSpPr>
              <a:spLocks noChangeArrowheads="1"/>
            </p:cNvSpPr>
            <p:nvPr/>
          </p:nvSpPr>
          <p:spPr bwMode="auto">
            <a:xfrm>
              <a:off x="5495925" y="4495747"/>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21</a:t>
              </a:r>
            </a:p>
          </p:txBody>
        </p:sp>
        <p:sp>
          <p:nvSpPr>
            <p:cNvPr id="38997" name="Rectangle 83"/>
            <p:cNvSpPr>
              <a:spLocks noChangeArrowheads="1"/>
            </p:cNvSpPr>
            <p:nvPr/>
          </p:nvSpPr>
          <p:spPr bwMode="auto">
            <a:xfrm>
              <a:off x="6240462" y="4495747"/>
              <a:ext cx="699979"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  129.0</a:t>
              </a:r>
            </a:p>
          </p:txBody>
        </p:sp>
        <p:sp>
          <p:nvSpPr>
            <p:cNvPr id="38998" name="Rectangle 84"/>
            <p:cNvSpPr>
              <a:spLocks noChangeArrowheads="1"/>
            </p:cNvSpPr>
            <p:nvPr/>
          </p:nvSpPr>
          <p:spPr bwMode="auto">
            <a:xfrm>
              <a:off x="7219950" y="4495747"/>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3,069</a:t>
              </a:r>
            </a:p>
          </p:txBody>
        </p:sp>
        <p:sp>
          <p:nvSpPr>
            <p:cNvPr id="38999" name="Rectangle 85"/>
            <p:cNvSpPr>
              <a:spLocks noChangeArrowheads="1"/>
            </p:cNvSpPr>
            <p:nvPr/>
          </p:nvSpPr>
          <p:spPr bwMode="auto">
            <a:xfrm>
              <a:off x="8432800" y="4495747"/>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10</a:t>
              </a:r>
            </a:p>
          </p:txBody>
        </p:sp>
        <p:sp>
          <p:nvSpPr>
            <p:cNvPr id="39000" name="Rectangle 86"/>
            <p:cNvSpPr>
              <a:spLocks noChangeArrowheads="1"/>
            </p:cNvSpPr>
            <p:nvPr/>
          </p:nvSpPr>
          <p:spPr bwMode="auto">
            <a:xfrm>
              <a:off x="1185863" y="4738629"/>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10</a:t>
              </a:r>
            </a:p>
          </p:txBody>
        </p:sp>
        <p:sp>
          <p:nvSpPr>
            <p:cNvPr id="39001" name="Rectangle 87"/>
            <p:cNvSpPr>
              <a:spLocks noChangeArrowheads="1"/>
            </p:cNvSpPr>
            <p:nvPr/>
          </p:nvSpPr>
          <p:spPr bwMode="auto">
            <a:xfrm>
              <a:off x="2024063" y="4738629"/>
              <a:ext cx="51830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63.4</a:t>
              </a:r>
            </a:p>
          </p:txBody>
        </p:sp>
        <p:sp>
          <p:nvSpPr>
            <p:cNvPr id="39002" name="Rectangle 88"/>
            <p:cNvSpPr>
              <a:spLocks noChangeArrowheads="1"/>
            </p:cNvSpPr>
            <p:nvPr/>
          </p:nvSpPr>
          <p:spPr bwMode="auto">
            <a:xfrm>
              <a:off x="2908301" y="4738629"/>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2,470</a:t>
              </a:r>
            </a:p>
          </p:txBody>
        </p:sp>
        <p:sp>
          <p:nvSpPr>
            <p:cNvPr id="39003" name="Rectangle 89"/>
            <p:cNvSpPr>
              <a:spLocks noChangeArrowheads="1"/>
            </p:cNvSpPr>
            <p:nvPr/>
          </p:nvSpPr>
          <p:spPr bwMode="auto">
            <a:xfrm>
              <a:off x="4122738" y="4738629"/>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30</a:t>
              </a:r>
            </a:p>
          </p:txBody>
        </p:sp>
        <p:sp>
          <p:nvSpPr>
            <p:cNvPr id="39004" name="Rectangle 90"/>
            <p:cNvSpPr>
              <a:spLocks noChangeArrowheads="1"/>
            </p:cNvSpPr>
            <p:nvPr/>
          </p:nvSpPr>
          <p:spPr bwMode="auto">
            <a:xfrm>
              <a:off x="5495925" y="4738629"/>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22</a:t>
              </a:r>
            </a:p>
          </p:txBody>
        </p:sp>
        <p:sp>
          <p:nvSpPr>
            <p:cNvPr id="39005" name="Rectangle 91"/>
            <p:cNvSpPr>
              <a:spLocks noChangeArrowheads="1"/>
            </p:cNvSpPr>
            <p:nvPr/>
          </p:nvSpPr>
          <p:spPr bwMode="auto">
            <a:xfrm>
              <a:off x="6334125" y="4738629"/>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117.9</a:t>
              </a:r>
            </a:p>
          </p:txBody>
        </p:sp>
        <p:sp>
          <p:nvSpPr>
            <p:cNvPr id="39006" name="Rectangle 92"/>
            <p:cNvSpPr>
              <a:spLocks noChangeArrowheads="1"/>
            </p:cNvSpPr>
            <p:nvPr/>
          </p:nvSpPr>
          <p:spPr bwMode="auto">
            <a:xfrm>
              <a:off x="7219950" y="4738629"/>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4,765</a:t>
              </a:r>
            </a:p>
          </p:txBody>
        </p:sp>
        <p:sp>
          <p:nvSpPr>
            <p:cNvPr id="39007" name="Rectangle 93"/>
            <p:cNvSpPr>
              <a:spLocks noChangeArrowheads="1"/>
            </p:cNvSpPr>
            <p:nvPr/>
          </p:nvSpPr>
          <p:spPr bwMode="auto">
            <a:xfrm>
              <a:off x="8432800" y="4738629"/>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11</a:t>
              </a:r>
            </a:p>
          </p:txBody>
        </p:sp>
        <p:sp>
          <p:nvSpPr>
            <p:cNvPr id="39008" name="Rectangle 94"/>
            <p:cNvSpPr>
              <a:spLocks noChangeArrowheads="1"/>
            </p:cNvSpPr>
            <p:nvPr/>
          </p:nvSpPr>
          <p:spPr bwMode="auto">
            <a:xfrm>
              <a:off x="1185863" y="4983100"/>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11</a:t>
              </a:r>
            </a:p>
          </p:txBody>
        </p:sp>
        <p:sp>
          <p:nvSpPr>
            <p:cNvPr id="39009" name="Rectangle 95"/>
            <p:cNvSpPr>
              <a:spLocks noChangeArrowheads="1"/>
            </p:cNvSpPr>
            <p:nvPr/>
          </p:nvSpPr>
          <p:spPr bwMode="auto">
            <a:xfrm>
              <a:off x="2024063" y="4983100"/>
              <a:ext cx="51830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79.5</a:t>
              </a:r>
            </a:p>
          </p:txBody>
        </p:sp>
        <p:sp>
          <p:nvSpPr>
            <p:cNvPr id="39010" name="Rectangle 96"/>
            <p:cNvSpPr>
              <a:spLocks noChangeArrowheads="1"/>
            </p:cNvSpPr>
            <p:nvPr/>
          </p:nvSpPr>
          <p:spPr bwMode="auto">
            <a:xfrm>
              <a:off x="2908301" y="4983100"/>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1,820</a:t>
              </a:r>
            </a:p>
          </p:txBody>
        </p:sp>
        <p:sp>
          <p:nvSpPr>
            <p:cNvPr id="39011" name="Rectangle 97"/>
            <p:cNvSpPr>
              <a:spLocks noChangeArrowheads="1"/>
            </p:cNvSpPr>
            <p:nvPr/>
          </p:nvSpPr>
          <p:spPr bwMode="auto">
            <a:xfrm>
              <a:off x="4216401" y="4983100"/>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2</a:t>
              </a:r>
            </a:p>
          </p:txBody>
        </p:sp>
        <p:sp>
          <p:nvSpPr>
            <p:cNvPr id="39012" name="Rectangle 98"/>
            <p:cNvSpPr>
              <a:spLocks noChangeArrowheads="1"/>
            </p:cNvSpPr>
            <p:nvPr/>
          </p:nvSpPr>
          <p:spPr bwMode="auto">
            <a:xfrm>
              <a:off x="5495925" y="4983100"/>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23</a:t>
              </a:r>
            </a:p>
          </p:txBody>
        </p:sp>
        <p:sp>
          <p:nvSpPr>
            <p:cNvPr id="39013" name="Rectangle 99"/>
            <p:cNvSpPr>
              <a:spLocks noChangeArrowheads="1"/>
            </p:cNvSpPr>
            <p:nvPr/>
          </p:nvSpPr>
          <p:spPr bwMode="auto">
            <a:xfrm>
              <a:off x="6240462" y="4983100"/>
              <a:ext cx="699979"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  140.0</a:t>
              </a:r>
            </a:p>
          </p:txBody>
        </p:sp>
        <p:sp>
          <p:nvSpPr>
            <p:cNvPr id="39014" name="Rectangle 100"/>
            <p:cNvSpPr>
              <a:spLocks noChangeArrowheads="1"/>
            </p:cNvSpPr>
            <p:nvPr/>
          </p:nvSpPr>
          <p:spPr bwMode="auto">
            <a:xfrm>
              <a:off x="7219950" y="4983100"/>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4,540</a:t>
              </a:r>
            </a:p>
          </p:txBody>
        </p:sp>
        <p:sp>
          <p:nvSpPr>
            <p:cNvPr id="39015" name="Rectangle 101"/>
            <p:cNvSpPr>
              <a:spLocks noChangeArrowheads="1"/>
            </p:cNvSpPr>
            <p:nvPr/>
          </p:nvSpPr>
          <p:spPr bwMode="auto">
            <a:xfrm>
              <a:off x="8528049" y="4983100"/>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8</a:t>
              </a:r>
            </a:p>
          </p:txBody>
        </p:sp>
        <p:sp>
          <p:nvSpPr>
            <p:cNvPr id="39016" name="Rectangle 102"/>
            <p:cNvSpPr>
              <a:spLocks noChangeArrowheads="1"/>
            </p:cNvSpPr>
            <p:nvPr/>
          </p:nvSpPr>
          <p:spPr bwMode="auto">
            <a:xfrm>
              <a:off x="1185863" y="5227570"/>
              <a:ext cx="375104"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12</a:t>
              </a:r>
            </a:p>
          </p:txBody>
        </p:sp>
        <p:sp>
          <p:nvSpPr>
            <p:cNvPr id="39017" name="Rectangle 103"/>
            <p:cNvSpPr>
              <a:spLocks noChangeArrowheads="1"/>
            </p:cNvSpPr>
            <p:nvPr/>
          </p:nvSpPr>
          <p:spPr bwMode="auto">
            <a:xfrm>
              <a:off x="2024063" y="5227570"/>
              <a:ext cx="51830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83.9</a:t>
              </a:r>
            </a:p>
          </p:txBody>
        </p:sp>
        <p:sp>
          <p:nvSpPr>
            <p:cNvPr id="39018" name="Rectangle 104"/>
            <p:cNvSpPr>
              <a:spLocks noChangeArrowheads="1"/>
            </p:cNvSpPr>
            <p:nvPr/>
          </p:nvSpPr>
          <p:spPr bwMode="auto">
            <a:xfrm>
              <a:off x="2908301" y="5227570"/>
              <a:ext cx="614485" cy="320595"/>
            </a:xfrm>
            <a:prstGeom prst="rect">
              <a:avLst/>
            </a:prstGeom>
            <a:noFill/>
            <a:ln w="12699">
              <a:noFill/>
              <a:miter lim="800000"/>
              <a:headEnd/>
              <a:tailEnd/>
            </a:ln>
          </p:spPr>
          <p:txBody>
            <a:bodyPr wrap="none" lIns="67866" tIns="33338" rIns="67866" bIns="33338">
              <a:spAutoFit/>
            </a:bodyPr>
            <a:lstStyle/>
            <a:p>
              <a:pPr>
                <a:defRPr/>
              </a:pPr>
              <a:r>
                <a:rPr lang="en-US" sz="1125" b="1" dirty="0">
                  <a:solidFill>
                    <a:srgbClr val="000000"/>
                  </a:solidFill>
                  <a:latin typeface="+mj-lt"/>
                </a:rPr>
                <a:t>2,143</a:t>
              </a:r>
            </a:p>
          </p:txBody>
        </p:sp>
        <p:sp>
          <p:nvSpPr>
            <p:cNvPr id="39019" name="Rectangle 105"/>
            <p:cNvSpPr>
              <a:spLocks noChangeArrowheads="1"/>
            </p:cNvSpPr>
            <p:nvPr/>
          </p:nvSpPr>
          <p:spPr bwMode="auto">
            <a:xfrm>
              <a:off x="4216401" y="5227570"/>
              <a:ext cx="281061" cy="320595"/>
            </a:xfrm>
            <a:prstGeom prst="rect">
              <a:avLst/>
            </a:prstGeom>
            <a:noFill/>
            <a:ln w="12699">
              <a:noFill/>
              <a:miter lim="800000"/>
              <a:headEnd/>
              <a:tailEnd/>
            </a:ln>
          </p:spPr>
          <p:txBody>
            <a:bodyPr wrap="none" lIns="67866" tIns="33338" rIns="67866" bIns="33338">
              <a:spAutoFit/>
            </a:bodyPr>
            <a:lstStyle/>
            <a:p>
              <a:r>
                <a:rPr lang="en-US" sz="1125" b="1" dirty="0">
                  <a:solidFill>
                    <a:srgbClr val="000000"/>
                  </a:solidFill>
                  <a:latin typeface="Calibri" pitchFamily="34" charset="0"/>
                </a:rPr>
                <a:t>6</a:t>
              </a:r>
            </a:p>
          </p:txBody>
        </p:sp>
        <p:grpSp>
          <p:nvGrpSpPr>
            <p:cNvPr id="33897" name="Group 109"/>
            <p:cNvGrpSpPr>
              <a:grpSpLocks/>
            </p:cNvGrpSpPr>
            <p:nvPr/>
          </p:nvGrpSpPr>
          <p:grpSpPr bwMode="auto">
            <a:xfrm>
              <a:off x="1852613" y="1651001"/>
              <a:ext cx="2890839" cy="782638"/>
              <a:chOff x="1104" y="934"/>
              <a:chExt cx="1821" cy="493"/>
            </a:xfrm>
          </p:grpSpPr>
          <p:sp>
            <p:nvSpPr>
              <p:cNvPr id="33902" name="Rectangle 106"/>
              <p:cNvSpPr>
                <a:spLocks noChangeArrowheads="1"/>
              </p:cNvSpPr>
              <p:nvPr/>
            </p:nvSpPr>
            <p:spPr bwMode="auto">
              <a:xfrm>
                <a:off x="1104" y="934"/>
                <a:ext cx="531" cy="493"/>
              </a:xfrm>
              <a:prstGeom prst="rect">
                <a:avLst/>
              </a:prstGeom>
              <a:noFill/>
              <a:ln w="12699">
                <a:noFill/>
                <a:miter lim="800000"/>
                <a:headEnd/>
                <a:tailEnd/>
              </a:ln>
            </p:spPr>
            <p:txBody>
              <a:bodyPr wrap="none" lIns="67866" tIns="33338" rIns="67866" bIns="33338">
                <a:spAutoFit/>
              </a:bodyPr>
              <a:lstStyle/>
              <a:p>
                <a:r>
                  <a:rPr lang="en-US" sz="1125" b="1" dirty="0">
                    <a:solidFill>
                      <a:schemeClr val="hlink"/>
                    </a:solidFill>
                    <a:latin typeface="Calibri" pitchFamily="34" charset="0"/>
                  </a:rPr>
                  <a:t>Market</a:t>
                </a:r>
              </a:p>
              <a:p>
                <a:r>
                  <a:rPr lang="en-US" sz="1125" b="1" dirty="0">
                    <a:solidFill>
                      <a:schemeClr val="hlink"/>
                    </a:solidFill>
                    <a:latin typeface="Calibri" pitchFamily="34" charset="0"/>
                  </a:rPr>
                  <a:t>Price</a:t>
                </a:r>
              </a:p>
              <a:p>
                <a:r>
                  <a:rPr lang="en-US" sz="1125" b="1" dirty="0">
                    <a:solidFill>
                      <a:schemeClr val="hlink"/>
                    </a:solidFill>
                    <a:latin typeface="Calibri" pitchFamily="34" charset="0"/>
                  </a:rPr>
                  <a:t>($1,000)</a:t>
                </a:r>
              </a:p>
            </p:txBody>
          </p:sp>
          <p:sp>
            <p:nvSpPr>
              <p:cNvPr id="33903" name="Rectangle 107"/>
              <p:cNvSpPr>
                <a:spLocks noChangeArrowheads="1"/>
              </p:cNvSpPr>
              <p:nvPr/>
            </p:nvSpPr>
            <p:spPr bwMode="auto">
              <a:xfrm>
                <a:off x="1764" y="934"/>
                <a:ext cx="465" cy="347"/>
              </a:xfrm>
              <a:prstGeom prst="rect">
                <a:avLst/>
              </a:prstGeom>
              <a:noFill/>
              <a:ln w="12699">
                <a:noFill/>
                <a:miter lim="800000"/>
                <a:headEnd/>
                <a:tailEnd/>
              </a:ln>
            </p:spPr>
            <p:txBody>
              <a:bodyPr wrap="none" lIns="67866" tIns="33338" rIns="67866" bIns="33338">
                <a:spAutoFit/>
              </a:bodyPr>
              <a:lstStyle/>
              <a:p>
                <a:r>
                  <a:rPr lang="en-US" sz="1125" b="1" dirty="0">
                    <a:solidFill>
                      <a:schemeClr val="hlink"/>
                    </a:solidFill>
                    <a:latin typeface="Calibri" pitchFamily="34" charset="0"/>
                  </a:rPr>
                  <a:t>Square</a:t>
                </a:r>
              </a:p>
              <a:p>
                <a:r>
                  <a:rPr lang="en-US" sz="1125" b="1" dirty="0">
                    <a:solidFill>
                      <a:schemeClr val="hlink"/>
                    </a:solidFill>
                    <a:latin typeface="Calibri" pitchFamily="34" charset="0"/>
                  </a:rPr>
                  <a:t>Feet</a:t>
                </a:r>
              </a:p>
            </p:txBody>
          </p:sp>
          <p:sp>
            <p:nvSpPr>
              <p:cNvPr id="33904" name="Rectangle 108"/>
              <p:cNvSpPr>
                <a:spLocks noChangeArrowheads="1"/>
              </p:cNvSpPr>
              <p:nvPr/>
            </p:nvSpPr>
            <p:spPr bwMode="auto">
              <a:xfrm>
                <a:off x="2460" y="934"/>
                <a:ext cx="465" cy="347"/>
              </a:xfrm>
              <a:prstGeom prst="rect">
                <a:avLst/>
              </a:prstGeom>
              <a:noFill/>
              <a:ln w="12699">
                <a:noFill/>
                <a:miter lim="800000"/>
                <a:headEnd/>
                <a:tailEnd/>
              </a:ln>
            </p:spPr>
            <p:txBody>
              <a:bodyPr wrap="none" lIns="67866" tIns="33338" rIns="67866" bIns="33338">
                <a:spAutoFit/>
              </a:bodyPr>
              <a:lstStyle/>
              <a:p>
                <a:r>
                  <a:rPr lang="en-US" sz="1125" b="1" dirty="0">
                    <a:solidFill>
                      <a:schemeClr val="hlink"/>
                    </a:solidFill>
                    <a:latin typeface="Calibri" pitchFamily="34" charset="0"/>
                  </a:rPr>
                  <a:t>Age</a:t>
                </a:r>
              </a:p>
              <a:p>
                <a:r>
                  <a:rPr lang="en-US" sz="1125" b="1" dirty="0">
                    <a:solidFill>
                      <a:schemeClr val="hlink"/>
                    </a:solidFill>
                    <a:latin typeface="Calibri" pitchFamily="34" charset="0"/>
                  </a:rPr>
                  <a:t>(Years)</a:t>
                </a:r>
              </a:p>
            </p:txBody>
          </p:sp>
        </p:grpSp>
        <p:grpSp>
          <p:nvGrpSpPr>
            <p:cNvPr id="33898" name="Group 113"/>
            <p:cNvGrpSpPr>
              <a:grpSpLocks/>
            </p:cNvGrpSpPr>
            <p:nvPr/>
          </p:nvGrpSpPr>
          <p:grpSpPr bwMode="auto">
            <a:xfrm>
              <a:off x="6024565" y="1651001"/>
              <a:ext cx="2890839" cy="782638"/>
              <a:chOff x="3732" y="934"/>
              <a:chExt cx="1821" cy="493"/>
            </a:xfrm>
          </p:grpSpPr>
          <p:sp>
            <p:nvSpPr>
              <p:cNvPr id="33899" name="Rectangle 110"/>
              <p:cNvSpPr>
                <a:spLocks noChangeArrowheads="1"/>
              </p:cNvSpPr>
              <p:nvPr/>
            </p:nvSpPr>
            <p:spPr bwMode="auto">
              <a:xfrm>
                <a:off x="3732" y="934"/>
                <a:ext cx="531" cy="493"/>
              </a:xfrm>
              <a:prstGeom prst="rect">
                <a:avLst/>
              </a:prstGeom>
              <a:noFill/>
              <a:ln w="12699">
                <a:noFill/>
                <a:miter lim="800000"/>
                <a:headEnd/>
                <a:tailEnd/>
              </a:ln>
            </p:spPr>
            <p:txBody>
              <a:bodyPr wrap="none" lIns="67866" tIns="33338" rIns="67866" bIns="33338">
                <a:spAutoFit/>
              </a:bodyPr>
              <a:lstStyle/>
              <a:p>
                <a:r>
                  <a:rPr lang="en-US" sz="1125" b="1" dirty="0">
                    <a:solidFill>
                      <a:schemeClr val="hlink"/>
                    </a:solidFill>
                    <a:latin typeface="Calibri" pitchFamily="34" charset="0"/>
                  </a:rPr>
                  <a:t>Market</a:t>
                </a:r>
              </a:p>
              <a:p>
                <a:r>
                  <a:rPr lang="en-US" sz="1125" b="1" dirty="0">
                    <a:solidFill>
                      <a:schemeClr val="hlink"/>
                    </a:solidFill>
                    <a:latin typeface="Calibri" pitchFamily="34" charset="0"/>
                  </a:rPr>
                  <a:t>Price</a:t>
                </a:r>
              </a:p>
              <a:p>
                <a:r>
                  <a:rPr lang="en-US" sz="1125" b="1" dirty="0">
                    <a:solidFill>
                      <a:schemeClr val="hlink"/>
                    </a:solidFill>
                    <a:latin typeface="Calibri" pitchFamily="34" charset="0"/>
                  </a:rPr>
                  <a:t>($1,000)</a:t>
                </a:r>
              </a:p>
            </p:txBody>
          </p:sp>
          <p:sp>
            <p:nvSpPr>
              <p:cNvPr id="33900" name="Rectangle 111"/>
              <p:cNvSpPr>
                <a:spLocks noChangeArrowheads="1"/>
              </p:cNvSpPr>
              <p:nvPr/>
            </p:nvSpPr>
            <p:spPr bwMode="auto">
              <a:xfrm>
                <a:off x="4392" y="934"/>
                <a:ext cx="465" cy="347"/>
              </a:xfrm>
              <a:prstGeom prst="rect">
                <a:avLst/>
              </a:prstGeom>
              <a:noFill/>
              <a:ln w="12699">
                <a:noFill/>
                <a:miter lim="800000"/>
                <a:headEnd/>
                <a:tailEnd/>
              </a:ln>
            </p:spPr>
            <p:txBody>
              <a:bodyPr wrap="none" lIns="67866" tIns="33338" rIns="67866" bIns="33338">
                <a:spAutoFit/>
              </a:bodyPr>
              <a:lstStyle/>
              <a:p>
                <a:r>
                  <a:rPr lang="en-US" sz="1125" b="1" dirty="0">
                    <a:solidFill>
                      <a:schemeClr val="hlink"/>
                    </a:solidFill>
                    <a:latin typeface="Calibri" pitchFamily="34" charset="0"/>
                  </a:rPr>
                  <a:t>Square</a:t>
                </a:r>
              </a:p>
              <a:p>
                <a:r>
                  <a:rPr lang="en-US" sz="1125" b="1" dirty="0">
                    <a:solidFill>
                      <a:schemeClr val="hlink"/>
                    </a:solidFill>
                    <a:latin typeface="Calibri" pitchFamily="34" charset="0"/>
                  </a:rPr>
                  <a:t>Feet</a:t>
                </a:r>
              </a:p>
            </p:txBody>
          </p:sp>
          <p:sp>
            <p:nvSpPr>
              <p:cNvPr id="33901" name="Rectangle 112"/>
              <p:cNvSpPr>
                <a:spLocks noChangeArrowheads="1"/>
              </p:cNvSpPr>
              <p:nvPr/>
            </p:nvSpPr>
            <p:spPr bwMode="auto">
              <a:xfrm>
                <a:off x="5088" y="934"/>
                <a:ext cx="465" cy="347"/>
              </a:xfrm>
              <a:prstGeom prst="rect">
                <a:avLst/>
              </a:prstGeom>
              <a:noFill/>
              <a:ln w="12699">
                <a:noFill/>
                <a:miter lim="800000"/>
                <a:headEnd/>
                <a:tailEnd/>
              </a:ln>
            </p:spPr>
            <p:txBody>
              <a:bodyPr wrap="none" lIns="67866" tIns="33338" rIns="67866" bIns="33338">
                <a:spAutoFit/>
              </a:bodyPr>
              <a:lstStyle/>
              <a:p>
                <a:r>
                  <a:rPr lang="en-US" sz="1125" b="1" dirty="0">
                    <a:solidFill>
                      <a:schemeClr val="hlink"/>
                    </a:solidFill>
                    <a:latin typeface="Calibri" pitchFamily="34" charset="0"/>
                  </a:rPr>
                  <a:t>Age</a:t>
                </a:r>
              </a:p>
              <a:p>
                <a:r>
                  <a:rPr lang="en-US" sz="1125" b="1" dirty="0">
                    <a:solidFill>
                      <a:schemeClr val="hlink"/>
                    </a:solidFill>
                    <a:latin typeface="Calibri" pitchFamily="34" charset="0"/>
                  </a:rPr>
                  <a:t>(Years)</a:t>
                </a:r>
              </a:p>
            </p:txBody>
          </p:sp>
        </p:grpSp>
      </p:grpSp>
      <p:sp>
        <p:nvSpPr>
          <p:cNvPr id="33795" name="Title 115"/>
          <p:cNvSpPr>
            <a:spLocks noGrp="1"/>
          </p:cNvSpPr>
          <p:nvPr>
            <p:ph type="title"/>
          </p:nvPr>
        </p:nvSpPr>
        <p:spPr>
          <a:xfrm>
            <a:off x="1428750" y="172642"/>
            <a:ext cx="6286500" cy="373856"/>
          </a:xfrm>
        </p:spPr>
        <p:txBody>
          <a:bodyPr>
            <a:normAutofit fontScale="90000"/>
          </a:bodyPr>
          <a:lstStyle/>
          <a:p>
            <a:pPr algn="ctr" eaLnBrk="1" hangingPunct="1"/>
            <a:r>
              <a:rPr dirty="0"/>
              <a:t>Real Estate Data</a:t>
            </a:r>
          </a:p>
        </p:txBody>
      </p:sp>
      <p:pic>
        <p:nvPicPr>
          <p:cNvPr id="2" name="5_5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7825" y="4708525"/>
            <a:ext cx="487363" cy="487363"/>
          </a:xfrm>
          <a:prstGeom prst="rect">
            <a:avLst/>
          </a:prstGeom>
        </p:spPr>
      </p:pic>
    </p:spTree>
    <p:extLst>
      <p:ext uri="{BB962C8B-B14F-4D97-AF65-F5344CB8AC3E}">
        <p14:creationId xmlns:p14="http://schemas.microsoft.com/office/powerpoint/2010/main" val="6868088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6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ext Box 84"/>
          <p:cNvSpPr txBox="1">
            <a:spLocks noChangeArrowheads="1"/>
          </p:cNvSpPr>
          <p:nvPr/>
        </p:nvSpPr>
        <p:spPr bwMode="auto">
          <a:xfrm>
            <a:off x="2598948" y="841035"/>
            <a:ext cx="4505325" cy="3554819"/>
          </a:xfrm>
          <a:prstGeom prst="rect">
            <a:avLst/>
          </a:prstGeom>
          <a:noFill/>
          <a:ln w="38100" cap="sq">
            <a:solidFill>
              <a:srgbClr val="F6BF69"/>
            </a:solidFill>
            <a:miter lim="800000"/>
            <a:headEnd type="none" w="sm" len="sm"/>
            <a:tailEnd type="none" w="sm" len="sm"/>
          </a:ln>
        </p:spPr>
        <p:txBody>
          <a:bodyPr>
            <a:spAutoFit/>
          </a:bodyPr>
          <a:lstStyle/>
          <a:p>
            <a:r>
              <a:rPr lang="en-US" sz="1500" b="1" dirty="0">
                <a:solidFill>
                  <a:srgbClr val="000000"/>
                </a:solidFill>
                <a:latin typeface="Calibri" pitchFamily="34" charset="0"/>
              </a:rPr>
              <a:t>The regression equation is</a:t>
            </a:r>
          </a:p>
          <a:p>
            <a:r>
              <a:rPr lang="en-US" sz="1500" b="1" dirty="0">
                <a:solidFill>
                  <a:srgbClr val="000000"/>
                </a:solidFill>
                <a:latin typeface="Calibri" pitchFamily="34" charset="0"/>
              </a:rPr>
              <a:t>Price = 57.4 + 0.0177 Sq.Feet - 0.666 Age</a:t>
            </a:r>
          </a:p>
          <a:p>
            <a:endParaRPr lang="en-US" sz="1500" b="1" dirty="0">
              <a:solidFill>
                <a:srgbClr val="000000"/>
              </a:solidFill>
              <a:latin typeface="Calibri" pitchFamily="34" charset="0"/>
            </a:endParaRPr>
          </a:p>
          <a:p>
            <a:r>
              <a:rPr lang="en-US" sz="1500" b="1" dirty="0">
                <a:solidFill>
                  <a:srgbClr val="000000"/>
                </a:solidFill>
                <a:latin typeface="Calibri" pitchFamily="34" charset="0"/>
              </a:rPr>
              <a:t>Predictor           Coef         StDev            T         P</a:t>
            </a:r>
          </a:p>
          <a:p>
            <a:r>
              <a:rPr lang="en-US" sz="1500" b="1" dirty="0">
                <a:solidFill>
                  <a:srgbClr val="000000"/>
                </a:solidFill>
                <a:latin typeface="Calibri" pitchFamily="34" charset="0"/>
              </a:rPr>
              <a:t>Constant          57.35          10.01       5.73    0.000</a:t>
            </a:r>
          </a:p>
          <a:p>
            <a:r>
              <a:rPr lang="en-US" sz="1500" b="1" dirty="0">
                <a:solidFill>
                  <a:srgbClr val="000000"/>
                </a:solidFill>
                <a:latin typeface="Calibri" pitchFamily="34" charset="0"/>
              </a:rPr>
              <a:t>Sq.Feet       0.017718   0.003146       5.63    0.000</a:t>
            </a:r>
          </a:p>
          <a:p>
            <a:r>
              <a:rPr lang="en-US" sz="1500" b="1" dirty="0">
                <a:solidFill>
                  <a:srgbClr val="000000"/>
                </a:solidFill>
                <a:latin typeface="Calibri" pitchFamily="34" charset="0"/>
              </a:rPr>
              <a:t>Age                -0.6663        0.2280      -2.92    0.008</a:t>
            </a:r>
          </a:p>
          <a:p>
            <a:endParaRPr lang="en-US" sz="1500" b="1" dirty="0">
              <a:solidFill>
                <a:srgbClr val="000000"/>
              </a:solidFill>
              <a:latin typeface="Calibri" pitchFamily="34" charset="0"/>
            </a:endParaRPr>
          </a:p>
          <a:p>
            <a:r>
              <a:rPr lang="en-US" sz="1500" b="1" dirty="0">
                <a:solidFill>
                  <a:srgbClr val="000000"/>
                </a:solidFill>
                <a:latin typeface="Calibri" pitchFamily="34" charset="0"/>
              </a:rPr>
              <a:t>S = 11.96       R-Sq = 74.1%     R-Sq(adj) = 71.5%</a:t>
            </a:r>
          </a:p>
          <a:p>
            <a:r>
              <a:rPr lang="en-US" sz="1500" b="1" dirty="0">
                <a:solidFill>
                  <a:srgbClr val="000000"/>
                </a:solidFill>
                <a:latin typeface="Calibri" pitchFamily="34" charset="0"/>
              </a:rPr>
              <a:t>Analysis of Variance</a:t>
            </a:r>
          </a:p>
          <a:p>
            <a:endParaRPr lang="en-US" sz="1500" b="1" dirty="0">
              <a:solidFill>
                <a:srgbClr val="000000"/>
              </a:solidFill>
              <a:latin typeface="Calibri" pitchFamily="34" charset="0"/>
            </a:endParaRPr>
          </a:p>
          <a:p>
            <a:r>
              <a:rPr lang="en-US" sz="1500" b="1" dirty="0">
                <a:solidFill>
                  <a:srgbClr val="000000"/>
                </a:solidFill>
                <a:latin typeface="Calibri" pitchFamily="34" charset="0"/>
              </a:rPr>
              <a:t>Source              DF            SS            MS            F              P</a:t>
            </a:r>
          </a:p>
          <a:p>
            <a:r>
              <a:rPr lang="en-US" sz="1500" b="1" dirty="0">
                <a:solidFill>
                  <a:srgbClr val="000000"/>
                </a:solidFill>
                <a:latin typeface="Calibri" pitchFamily="34" charset="0"/>
              </a:rPr>
              <a:t>Regression          2       8189.7      4094.9     28.63    0.000</a:t>
            </a:r>
          </a:p>
          <a:p>
            <a:r>
              <a:rPr lang="en-US" sz="1500" b="1" dirty="0">
                <a:solidFill>
                  <a:srgbClr val="000000"/>
                </a:solidFill>
                <a:latin typeface="Calibri" pitchFamily="34" charset="0"/>
              </a:rPr>
              <a:t>Residual Error  20       2861.0        143.1</a:t>
            </a:r>
          </a:p>
          <a:p>
            <a:r>
              <a:rPr lang="en-US" sz="1500" b="1" dirty="0">
                <a:solidFill>
                  <a:srgbClr val="000000"/>
                </a:solidFill>
                <a:latin typeface="Calibri" pitchFamily="34" charset="0"/>
              </a:rPr>
              <a:t>Total                   22    11050.7</a:t>
            </a:r>
          </a:p>
        </p:txBody>
      </p:sp>
      <p:sp>
        <p:nvSpPr>
          <p:cNvPr id="34819" name="Title 5"/>
          <p:cNvSpPr>
            <a:spLocks noGrp="1"/>
          </p:cNvSpPr>
          <p:nvPr>
            <p:ph type="title"/>
          </p:nvPr>
        </p:nvSpPr>
        <p:spPr>
          <a:xfrm>
            <a:off x="1428750" y="172641"/>
            <a:ext cx="6286500" cy="401693"/>
          </a:xfrm>
        </p:spPr>
        <p:txBody>
          <a:bodyPr>
            <a:normAutofit fontScale="90000"/>
          </a:bodyPr>
          <a:lstStyle/>
          <a:p>
            <a:pPr algn="ctr" eaLnBrk="1" hangingPunct="1"/>
            <a:r>
              <a:rPr lang="en-US" dirty="0"/>
              <a:t>Example Model Output in Minitab (not R) </a:t>
            </a:r>
            <a:endParaRPr dirty="0"/>
          </a:p>
        </p:txBody>
      </p:sp>
      <p:sp>
        <p:nvSpPr>
          <p:cNvPr id="2" name="Rounded Rectangle 1"/>
          <p:cNvSpPr/>
          <p:nvPr/>
        </p:nvSpPr>
        <p:spPr bwMode="auto">
          <a:xfrm>
            <a:off x="2622760" y="1088684"/>
            <a:ext cx="3429000" cy="285750"/>
          </a:xfrm>
          <a:prstGeom prst="roundRect">
            <a:avLst/>
          </a:prstGeom>
          <a:noFill/>
          <a:ln w="38100">
            <a:solidFill>
              <a:srgbClr val="FF0000"/>
            </a:solidFill>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800" dirty="0">
              <a:solidFill>
                <a:srgbClr val="FFFFFF"/>
              </a:solidFill>
              <a:effectLst>
                <a:outerShdw blurRad="38100" dist="38100" dir="2700000" algn="tl">
                  <a:srgbClr val="000000">
                    <a:alpha val="43137"/>
                  </a:srgbClr>
                </a:outerShdw>
              </a:effectLst>
              <a:latin typeface="Segoe" pitchFamily="34" charset="0"/>
            </a:endParaRPr>
          </a:p>
        </p:txBody>
      </p:sp>
      <p:sp>
        <p:nvSpPr>
          <p:cNvPr id="5" name="Rounded Rectangle 4"/>
          <p:cNvSpPr/>
          <p:nvPr/>
        </p:nvSpPr>
        <p:spPr bwMode="auto">
          <a:xfrm>
            <a:off x="3480010" y="1488734"/>
            <a:ext cx="857250" cy="1028701"/>
          </a:xfrm>
          <a:prstGeom prst="roundRect">
            <a:avLst/>
          </a:prstGeom>
          <a:noFill/>
          <a:ln w="38100">
            <a:solidFill>
              <a:srgbClr val="FF0000"/>
            </a:solidFill>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800" dirty="0">
              <a:solidFill>
                <a:srgbClr val="FFFFFF"/>
              </a:solidFill>
              <a:effectLst>
                <a:outerShdw blurRad="38100" dist="38100" dir="2700000" algn="tl">
                  <a:srgbClr val="000000">
                    <a:alpha val="43137"/>
                  </a:srgbClr>
                </a:outerShdw>
              </a:effectLst>
              <a:latin typeface="Segoe" pitchFamily="34" charset="0"/>
            </a:endParaRPr>
          </a:p>
        </p:txBody>
      </p:sp>
      <p:pic>
        <p:nvPicPr>
          <p:cNvPr id="3" name="5_5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8625" y="4530725"/>
            <a:ext cx="487363" cy="487363"/>
          </a:xfrm>
          <a:prstGeom prst="rect">
            <a:avLst/>
          </a:prstGeom>
        </p:spPr>
      </p:pic>
    </p:spTree>
    <p:extLst>
      <p:ext uri="{BB962C8B-B14F-4D97-AF65-F5344CB8AC3E}">
        <p14:creationId xmlns:p14="http://schemas.microsoft.com/office/powerpoint/2010/main" val="38798541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4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1024">
            <a:hlinkClick r:id="" action="ppaction://ole?verb=0"/>
          </p:cNvPr>
          <p:cNvGraphicFramePr>
            <a:graphicFrameLocks/>
          </p:cNvGraphicFramePr>
          <p:nvPr>
            <p:extLst/>
          </p:nvPr>
        </p:nvGraphicFramePr>
        <p:xfrm>
          <a:off x="1943100" y="1371600"/>
          <a:ext cx="5200650" cy="1885950"/>
        </p:xfrm>
        <a:graphic>
          <a:graphicData uri="http://schemas.openxmlformats.org/presentationml/2006/ole">
            <mc:AlternateContent xmlns:mc="http://schemas.openxmlformats.org/markup-compatibility/2006">
              <mc:Choice xmlns:v="urn:schemas-microsoft-com:vml" Requires="v">
                <p:oleObj spid="_x0000_s10267" name="Equation" r:id="rId6" imgW="2552400" imgH="939600" progId="Equation.3">
                  <p:embed/>
                </p:oleObj>
              </mc:Choice>
              <mc:Fallback>
                <p:oleObj name="Equation" r:id="rId6" imgW="2552400" imgH="939600" progId="Equation.3">
                  <p:embed/>
                  <p:pic>
                    <p:nvPicPr>
                      <p:cNvPr id="4098" name="Object 1024">
                        <a:hlinkClick r:id="" action="ppaction://ole?verb=0"/>
                      </p:cNvPr>
                      <p:cNvPicPr>
                        <a:picLocks noChangeArrowheads="1"/>
                      </p:cNvPicPr>
                      <p:nvPr/>
                    </p:nvPicPr>
                    <p:blipFill>
                      <a:blip r:embed="rId7"/>
                      <a:srcRect/>
                      <a:stretch>
                        <a:fillRect/>
                      </a:stretch>
                    </p:blipFill>
                    <p:spPr bwMode="auto">
                      <a:xfrm>
                        <a:off x="1943100" y="1371600"/>
                        <a:ext cx="5200650" cy="1885950"/>
                      </a:xfrm>
                      <a:prstGeom prst="rect">
                        <a:avLst/>
                      </a:prstGeom>
                      <a:noFill/>
                      <a:ln w="50800">
                        <a:solidFill>
                          <a:srgbClr val="F6BF69"/>
                        </a:solidFill>
                        <a:miter lim="800000"/>
                        <a:headEnd/>
                        <a:tailEnd/>
                      </a:ln>
                      <a:effectLst/>
                    </p:spPr>
                  </p:pic>
                </p:oleObj>
              </mc:Fallback>
            </mc:AlternateContent>
          </a:graphicData>
        </a:graphic>
      </p:graphicFrame>
      <p:sp>
        <p:nvSpPr>
          <p:cNvPr id="4099" name="Title 5"/>
          <p:cNvSpPr>
            <a:spLocks noGrp="1"/>
          </p:cNvSpPr>
          <p:nvPr>
            <p:ph type="title"/>
          </p:nvPr>
        </p:nvSpPr>
        <p:spPr>
          <a:xfrm>
            <a:off x="1428750" y="172642"/>
            <a:ext cx="6286500" cy="373856"/>
          </a:xfrm>
        </p:spPr>
        <p:txBody>
          <a:bodyPr>
            <a:normAutofit fontScale="90000"/>
          </a:bodyPr>
          <a:lstStyle/>
          <a:p>
            <a:pPr algn="ctr" eaLnBrk="1" hangingPunct="1"/>
            <a:r>
              <a:rPr dirty="0"/>
              <a:t>Predicting the Price of Home</a:t>
            </a:r>
          </a:p>
        </p:txBody>
      </p:sp>
      <p:pic>
        <p:nvPicPr>
          <p:cNvPr id="2" name="5_5_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77825" y="4403725"/>
            <a:ext cx="487363" cy="487363"/>
          </a:xfrm>
          <a:prstGeom prst="rect">
            <a:avLst/>
          </a:prstGeom>
        </p:spPr>
      </p:pic>
    </p:spTree>
    <p:extLst>
      <p:ext uri="{BB962C8B-B14F-4D97-AF65-F5344CB8AC3E}">
        <p14:creationId xmlns:p14="http://schemas.microsoft.com/office/powerpoint/2010/main" val="31593237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58"/>
          <p:cNvSpPr>
            <a:spLocks noGrp="1"/>
          </p:cNvSpPr>
          <p:nvPr>
            <p:ph type="title"/>
          </p:nvPr>
        </p:nvSpPr>
        <p:spPr>
          <a:xfrm>
            <a:off x="2139111" y="172641"/>
            <a:ext cx="6286500" cy="747713"/>
          </a:xfrm>
        </p:spPr>
        <p:txBody>
          <a:bodyPr>
            <a:normAutofit/>
          </a:bodyPr>
          <a:lstStyle/>
          <a:p>
            <a:r>
              <a:rPr lang="en-US"/>
              <a:t>Multiple Regression</a:t>
            </a:r>
            <a:endParaRPr dirty="0"/>
          </a:p>
        </p:txBody>
      </p:sp>
      <p:pic>
        <p:nvPicPr>
          <p:cNvPr id="30723" name="Picture 57" descr="response plane for first order.tif"/>
          <p:cNvPicPr>
            <a:picLocks noChangeAspect="1"/>
          </p:cNvPicPr>
          <p:nvPr/>
        </p:nvPicPr>
        <p:blipFill>
          <a:blip r:embed="rId5" cstate="print"/>
          <a:srcRect/>
          <a:stretch>
            <a:fillRect/>
          </a:stretch>
        </p:blipFill>
        <p:spPr bwMode="auto">
          <a:xfrm>
            <a:off x="2139111" y="1041267"/>
            <a:ext cx="6014918" cy="3576075"/>
          </a:xfrm>
          <a:prstGeom prst="rect">
            <a:avLst/>
          </a:prstGeom>
          <a:noFill/>
          <a:ln w="9525">
            <a:noFill/>
            <a:miter lim="800000"/>
            <a:headEnd/>
            <a:tailEnd/>
          </a:ln>
        </p:spPr>
      </p:pic>
      <p:pic>
        <p:nvPicPr>
          <p:cNvPr id="2" name="5_5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14325" y="4556125"/>
            <a:ext cx="487363" cy="487363"/>
          </a:xfrm>
          <a:prstGeom prst="rect">
            <a:avLst/>
          </a:prstGeom>
        </p:spPr>
      </p:pic>
    </p:spTree>
    <p:extLst>
      <p:ext uri="{BB962C8B-B14F-4D97-AF65-F5344CB8AC3E}">
        <p14:creationId xmlns:p14="http://schemas.microsoft.com/office/powerpoint/2010/main" val="9370387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6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18269</TotalTime>
  <Words>1833</Words>
  <Application>Microsoft Macintosh PowerPoint</Application>
  <PresentationFormat>On-screen Show (16:9)</PresentationFormat>
  <Paragraphs>219</Paragraphs>
  <Slides>14</Slides>
  <Notes>14</Notes>
  <HiddenSlides>0</HiddenSlides>
  <MMClips>14</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5" baseType="lpstr">
      <vt:lpstr>Arial</vt:lpstr>
      <vt:lpstr>Arial Black</vt:lpstr>
      <vt:lpstr>Calibri</vt:lpstr>
      <vt:lpstr>Calibri Light</vt:lpstr>
      <vt:lpstr>Cambria</vt:lpstr>
      <vt:lpstr>Consolas</vt:lpstr>
      <vt:lpstr>Garamond</vt:lpstr>
      <vt:lpstr>Segoe</vt:lpstr>
      <vt:lpstr>Times New Roman</vt:lpstr>
      <vt:lpstr>Office Theme</vt:lpstr>
      <vt:lpstr>Equation</vt:lpstr>
      <vt:lpstr>Multiple Regression Models</vt:lpstr>
      <vt:lpstr>Multiple Regression Models</vt:lpstr>
      <vt:lpstr>Multiple Linear Regression Model</vt:lpstr>
      <vt:lpstr>Determining the Multiple Regression Equation</vt:lpstr>
      <vt:lpstr>Example</vt:lpstr>
      <vt:lpstr>Real Estate Data</vt:lpstr>
      <vt:lpstr>Example Model Output in Minitab (not R) </vt:lpstr>
      <vt:lpstr>Predicting the Price of Home</vt:lpstr>
      <vt:lpstr>Multiple Regression</vt:lpstr>
      <vt:lpstr>Hypothesis Testing</vt:lpstr>
      <vt:lpstr>PowerPoint Presentation</vt:lpstr>
      <vt:lpstr>Testing the Individual Coefficients  </vt:lpstr>
      <vt:lpstr>Testing the Individual Coefficients  </vt:lpstr>
      <vt:lpstr>Example: R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307</cp:revision>
  <dcterms:created xsi:type="dcterms:W3CDTF">2016-02-11T18:06:46Z</dcterms:created>
  <dcterms:modified xsi:type="dcterms:W3CDTF">2019-01-17T22:01:33Z</dcterms:modified>
</cp:coreProperties>
</file>